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 id="268" r:id="rId14"/>
    <p:sldId id="272" r:id="rId15"/>
    <p:sldId id="269" r:id="rId16"/>
    <p:sldId id="270" r:id="rId17"/>
    <p:sldId id="271" r:id="rId18"/>
  </p:sldIdLst>
  <p:sldSz cx="14630400" cy="8229600"/>
  <p:notesSz cx="8229600" cy="14630400"/>
  <p:embeddedFontLst>
    <p:embeddedFont>
      <p:font typeface="Cambria Math" panose="02040503050406030204" pitchFamily="18" charset="0"/>
      <p:regular r:id="rId20"/>
    </p:embeddedFont>
    <p:embeddedFont>
      <p:font typeface="Epilogue" pitchFamily="2" charset="0"/>
      <p:regular r:id="rId21"/>
      <p:bold r:id="rId22"/>
      <p:italic r:id="rId23"/>
      <p:boldItalic r:id="rId24"/>
    </p:embeddedFont>
    <p:embeddedFont>
      <p:font typeface="Fraunces Medium" panose="020B0604020202020204" charset="0"/>
      <p:regular r:id="rId25"/>
    </p:embeddedFont>
  </p:embeddedFontLst>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83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67E47-1F0E-B98C-0A6E-42F23488D4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C62DA-C9E6-1923-4395-A4DD07B42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72812-779B-74CD-644E-841A392C6A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2A6B33-1955-7021-18E7-C6122AB2D8C5}"/>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404102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EC"/>
          </a:p>
        </p:txBody>
      </p:sp>
      <p:sp>
        <p:nvSpPr>
          <p:cNvPr id="3" name="Shape 1"/>
          <p:cNvSpPr/>
          <p:nvPr/>
        </p:nvSpPr>
        <p:spPr>
          <a:xfrm>
            <a:off x="0" y="0"/>
            <a:ext cx="14630400" cy="8229600"/>
          </a:xfrm>
          <a:prstGeom prst="rect">
            <a:avLst/>
          </a:prstGeom>
          <a:solidFill>
            <a:srgbClr val="080E26"/>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EC"/>
          </a:p>
        </p:txBody>
      </p:sp>
      <p:sp>
        <p:nvSpPr>
          <p:cNvPr id="3" name="Shape 1"/>
          <p:cNvSpPr/>
          <p:nvPr/>
        </p:nvSpPr>
        <p:spPr>
          <a:xfrm>
            <a:off x="0" y="0"/>
            <a:ext cx="14630400" cy="8229600"/>
          </a:xfrm>
          <a:prstGeom prst="rect">
            <a:avLst/>
          </a:prstGeom>
          <a:solidFill>
            <a:srgbClr val="080E26"/>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EC"/>
          </a:p>
        </p:txBody>
      </p:sp>
      <p:sp>
        <p:nvSpPr>
          <p:cNvPr id="3" name="Shape 1"/>
          <p:cNvSpPr/>
          <p:nvPr/>
        </p:nvSpPr>
        <p:spPr>
          <a:xfrm>
            <a:off x="0" y="0"/>
            <a:ext cx="14630400" cy="8229600"/>
          </a:xfrm>
          <a:prstGeom prst="rect">
            <a:avLst/>
          </a:prstGeom>
          <a:solidFill>
            <a:srgbClr val="080E26"/>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EC"/>
          </a:p>
        </p:txBody>
      </p:sp>
      <p:sp>
        <p:nvSpPr>
          <p:cNvPr id="3" name="Shape 1"/>
          <p:cNvSpPr/>
          <p:nvPr/>
        </p:nvSpPr>
        <p:spPr>
          <a:xfrm>
            <a:off x="0" y="0"/>
            <a:ext cx="14630400" cy="8229600"/>
          </a:xfrm>
          <a:prstGeom prst="rect">
            <a:avLst/>
          </a:prstGeom>
          <a:solidFill>
            <a:srgbClr val="080E26"/>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EC"/>
          </a:p>
        </p:txBody>
      </p:sp>
      <p:sp>
        <p:nvSpPr>
          <p:cNvPr id="3" name="Shape 1"/>
          <p:cNvSpPr/>
          <p:nvPr/>
        </p:nvSpPr>
        <p:spPr>
          <a:xfrm>
            <a:off x="0" y="0"/>
            <a:ext cx="14630400" cy="8229600"/>
          </a:xfrm>
          <a:prstGeom prst="rect">
            <a:avLst/>
          </a:prstGeom>
          <a:solidFill>
            <a:srgbClr val="080E26"/>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EC"/>
          </a:p>
        </p:txBody>
      </p:sp>
      <p:sp>
        <p:nvSpPr>
          <p:cNvPr id="3" name="Shape 1"/>
          <p:cNvSpPr/>
          <p:nvPr/>
        </p:nvSpPr>
        <p:spPr>
          <a:xfrm>
            <a:off x="0" y="0"/>
            <a:ext cx="14630400" cy="8229600"/>
          </a:xfrm>
          <a:prstGeom prst="rect">
            <a:avLst/>
          </a:prstGeom>
          <a:solidFill>
            <a:srgbClr val="080E26"/>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EC"/>
          </a:p>
        </p:txBody>
      </p:sp>
      <p:sp>
        <p:nvSpPr>
          <p:cNvPr id="3" name="Shape 1"/>
          <p:cNvSpPr/>
          <p:nvPr/>
        </p:nvSpPr>
        <p:spPr>
          <a:xfrm>
            <a:off x="0" y="0"/>
            <a:ext cx="14630400" cy="8229600"/>
          </a:xfrm>
          <a:prstGeom prst="rect">
            <a:avLst/>
          </a:prstGeom>
          <a:solidFill>
            <a:srgbClr val="080E26"/>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EC"/>
          </a:p>
        </p:txBody>
      </p:sp>
      <p:sp>
        <p:nvSpPr>
          <p:cNvPr id="3" name="Shape 1"/>
          <p:cNvSpPr/>
          <p:nvPr/>
        </p:nvSpPr>
        <p:spPr>
          <a:xfrm>
            <a:off x="0" y="0"/>
            <a:ext cx="14630400" cy="8229600"/>
          </a:xfrm>
          <a:prstGeom prst="rect">
            <a:avLst/>
          </a:prstGeom>
          <a:solidFill>
            <a:srgbClr val="080E26"/>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EC"/>
          </a:p>
        </p:txBody>
      </p:sp>
      <p:sp>
        <p:nvSpPr>
          <p:cNvPr id="3" name="Shape 1"/>
          <p:cNvSpPr/>
          <p:nvPr/>
        </p:nvSpPr>
        <p:spPr>
          <a:xfrm>
            <a:off x="0" y="0"/>
            <a:ext cx="14630400" cy="8229600"/>
          </a:xfrm>
          <a:prstGeom prst="rect">
            <a:avLst/>
          </a:prstGeom>
          <a:solidFill>
            <a:srgbClr val="080E26"/>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s-EC"/>
          </a:p>
        </p:txBody>
      </p:sp>
      <p:sp>
        <p:nvSpPr>
          <p:cNvPr id="3" name="Shape 1"/>
          <p:cNvSpPr/>
          <p:nvPr/>
        </p:nvSpPr>
        <p:spPr>
          <a:xfrm>
            <a:off x="0" y="0"/>
            <a:ext cx="14630400" cy="8229600"/>
          </a:xfrm>
          <a:prstGeom prst="rect">
            <a:avLst/>
          </a:prstGeom>
          <a:solidFill>
            <a:srgbClr val="080E26"/>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150870"/>
            <a:ext cx="7107912"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MODELOS FINANCIEROS</a:t>
            </a:r>
            <a:endParaRPr lang="en-US" sz="4450" dirty="0"/>
          </a:p>
        </p:txBody>
      </p:sp>
      <p:sp>
        <p:nvSpPr>
          <p:cNvPr id="4" name="Text 1"/>
          <p:cNvSpPr/>
          <p:nvPr/>
        </p:nvSpPr>
        <p:spPr>
          <a:xfrm>
            <a:off x="6280190" y="3950375"/>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Fraunces Medium" pitchFamily="34" charset="0"/>
                <a:ea typeface="Fraunces Medium" pitchFamily="34" charset="-122"/>
                <a:cs typeface="Fraunces Medium" pitchFamily="34" charset="-120"/>
              </a:rPr>
              <a:t>Sebastián Jácome</a:t>
            </a:r>
            <a:endParaRPr lang="en-US" sz="2650" dirty="0"/>
          </a:p>
        </p:txBody>
      </p:sp>
      <p:sp>
        <p:nvSpPr>
          <p:cNvPr id="5" name="Text 2"/>
          <p:cNvSpPr/>
          <p:nvPr/>
        </p:nvSpPr>
        <p:spPr>
          <a:xfrm>
            <a:off x="6280190" y="4715828"/>
            <a:ext cx="7556421" cy="362903"/>
          </a:xfrm>
          <a:prstGeom prst="rect">
            <a:avLst/>
          </a:prstGeom>
          <a:noFill/>
          <a:ln/>
        </p:spPr>
        <p:txBody>
          <a:bodyPr wrap="none" lIns="0" tIns="0" rIns="0" bIns="0" rtlCol="0" anchor="t"/>
          <a:lstStyle/>
          <a:p>
            <a:pPr marL="0" indent="0" algn="l">
              <a:lnSpc>
                <a:spcPts val="2850"/>
              </a:lnSpc>
              <a:buNone/>
            </a:pPr>
            <a:r>
              <a:rPr lang="en-US" sz="1750" dirty="0" err="1">
                <a:solidFill>
                  <a:srgbClr val="EBECEF"/>
                </a:solidFill>
                <a:latin typeface="Epilogue" pitchFamily="34" charset="0"/>
                <a:ea typeface="Epilogue" pitchFamily="34" charset="-122"/>
                <a:cs typeface="Epilogue" pitchFamily="34" charset="-120"/>
              </a:rPr>
              <a:t>Diciembre</a:t>
            </a:r>
            <a:r>
              <a:rPr lang="en-US" sz="1750" dirty="0">
                <a:solidFill>
                  <a:srgbClr val="EBECEF"/>
                </a:solidFill>
                <a:latin typeface="Epilogue" pitchFamily="34" charset="0"/>
                <a:ea typeface="Epilogue" pitchFamily="34" charset="-122"/>
                <a:cs typeface="Epilogue" pitchFamily="34" charset="-120"/>
              </a:rPr>
              <a:t> 2025</a:t>
            </a:r>
            <a:endParaRPr lang="en-US" sz="1750" dirty="0"/>
          </a:p>
        </p:txBody>
      </p:sp>
      <p:pic>
        <p:nvPicPr>
          <p:cNvPr id="6" name="Picture 2" descr="Bolsa de Valores de Quito Sociedad Anónima | Capacitación">
            <a:extLst>
              <a:ext uri="{FF2B5EF4-FFF2-40B4-BE49-F238E27FC236}">
                <a16:creationId xmlns:a16="http://schemas.microsoft.com/office/drawing/2014/main" id="{657F05EF-2619-160D-9828-9F504D638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8589" y="7532743"/>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79133"/>
            <a:ext cx="12003167"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Ejercicio 4: VaR Paramétrico con Covarianza</a:t>
            </a:r>
            <a:endParaRPr lang="en-US" sz="4450" dirty="0"/>
          </a:p>
        </p:txBody>
      </p:sp>
      <p:sp>
        <p:nvSpPr>
          <p:cNvPr id="3" name="Text 1"/>
          <p:cNvSpPr/>
          <p:nvPr/>
        </p:nvSpPr>
        <p:spPr>
          <a:xfrm>
            <a:off x="793790" y="184154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Continuando con nuestro portafolio de 1 millón de dólares, ahora integraremos la covarianza para un análisis de riesgo más sofisticado.</a:t>
            </a:r>
            <a:endParaRPr lang="en-US" sz="1750" dirty="0"/>
          </a:p>
        </p:txBody>
      </p:sp>
      <p:sp>
        <p:nvSpPr>
          <p:cNvPr id="4" name="Text 2"/>
          <p:cNvSpPr/>
          <p:nvPr/>
        </p:nvSpPr>
        <p:spPr>
          <a:xfrm>
            <a:off x="793790" y="2907506"/>
            <a:ext cx="3731062"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Fraunces Medium" pitchFamily="34" charset="0"/>
                <a:ea typeface="Fraunces Medium" pitchFamily="34" charset="-122"/>
                <a:cs typeface="Fraunces Medium" pitchFamily="34" charset="-120"/>
              </a:rPr>
              <a:t>Portafolio de Inversión</a:t>
            </a:r>
            <a:endParaRPr lang="en-US" sz="2650" dirty="0"/>
          </a:p>
        </p:txBody>
      </p:sp>
      <p:sp>
        <p:nvSpPr>
          <p:cNvPr id="5" name="Text 3"/>
          <p:cNvSpPr/>
          <p:nvPr/>
        </p:nvSpPr>
        <p:spPr>
          <a:xfrm>
            <a:off x="793790" y="367295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Invertimos en empresas que cotizan sus valores en el mercado de valores.</a:t>
            </a:r>
            <a:endParaRPr lang="en-US" sz="1750" dirty="0"/>
          </a:p>
        </p:txBody>
      </p:sp>
      <p:sp>
        <p:nvSpPr>
          <p:cNvPr id="6" name="Text 4"/>
          <p:cNvSpPr/>
          <p:nvPr/>
        </p:nvSpPr>
        <p:spPr>
          <a:xfrm>
            <a:off x="793790" y="429101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Fraunces Light" pitchFamily="34" charset="0"/>
                <a:ea typeface="Fraunces Light" pitchFamily="34" charset="-122"/>
                <a:cs typeface="Fraunces Light" pitchFamily="34" charset="-120"/>
              </a:rPr>
              <a:t>01</a:t>
            </a:r>
            <a:endParaRPr lang="en-US" sz="1750" dirty="0"/>
          </a:p>
        </p:txBody>
      </p:sp>
      <p:sp>
        <p:nvSpPr>
          <p:cNvPr id="7" name="Shape 5"/>
          <p:cNvSpPr/>
          <p:nvPr/>
        </p:nvSpPr>
        <p:spPr>
          <a:xfrm>
            <a:off x="793790" y="4646057"/>
            <a:ext cx="4196358" cy="30480"/>
          </a:xfrm>
          <a:prstGeom prst="rect">
            <a:avLst/>
          </a:prstGeom>
          <a:solidFill>
            <a:srgbClr val="8C98CA"/>
          </a:solidFill>
          <a:ln/>
        </p:spPr>
        <p:txBody>
          <a:bodyPr/>
          <a:lstStyle/>
          <a:p>
            <a:endParaRPr lang="es-EC"/>
          </a:p>
        </p:txBody>
      </p:sp>
      <p:sp>
        <p:nvSpPr>
          <p:cNvPr id="8" name="Text 6"/>
          <p:cNvSpPr/>
          <p:nvPr/>
        </p:nvSpPr>
        <p:spPr>
          <a:xfrm>
            <a:off x="793790" y="4820364"/>
            <a:ext cx="3067288"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Selección de Empresas</a:t>
            </a:r>
            <a:endParaRPr lang="en-US" sz="2200" dirty="0"/>
          </a:p>
        </p:txBody>
      </p:sp>
      <p:sp>
        <p:nvSpPr>
          <p:cNvPr id="9" name="Text 7"/>
          <p:cNvSpPr/>
          <p:nvPr/>
        </p:nvSpPr>
        <p:spPr>
          <a:xfrm>
            <a:off x="793790" y="5310783"/>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Escoger 3 empresas del archivo "Precios de cierre nacional renta variable.xlsx".</a:t>
            </a:r>
            <a:endParaRPr lang="en-US" sz="1750" dirty="0"/>
          </a:p>
        </p:txBody>
      </p:sp>
      <p:sp>
        <p:nvSpPr>
          <p:cNvPr id="10" name="Text 8"/>
          <p:cNvSpPr/>
          <p:nvPr/>
        </p:nvSpPr>
        <p:spPr>
          <a:xfrm>
            <a:off x="5216962" y="429101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Fraunces Light" pitchFamily="34" charset="0"/>
                <a:ea typeface="Fraunces Light" pitchFamily="34" charset="-122"/>
                <a:cs typeface="Fraunces Light" pitchFamily="34" charset="-120"/>
              </a:rPr>
              <a:t>02</a:t>
            </a:r>
            <a:endParaRPr lang="en-US" sz="1750" dirty="0"/>
          </a:p>
        </p:txBody>
      </p:sp>
      <p:sp>
        <p:nvSpPr>
          <p:cNvPr id="11" name="Shape 9"/>
          <p:cNvSpPr/>
          <p:nvPr/>
        </p:nvSpPr>
        <p:spPr>
          <a:xfrm>
            <a:off x="5216962" y="4646057"/>
            <a:ext cx="4196358" cy="30480"/>
          </a:xfrm>
          <a:prstGeom prst="rect">
            <a:avLst/>
          </a:prstGeom>
          <a:solidFill>
            <a:srgbClr val="8C98CA"/>
          </a:solidFill>
          <a:ln/>
        </p:spPr>
        <p:txBody>
          <a:bodyPr/>
          <a:lstStyle/>
          <a:p>
            <a:endParaRPr lang="es-EC"/>
          </a:p>
        </p:txBody>
      </p:sp>
      <p:sp>
        <p:nvSpPr>
          <p:cNvPr id="12" name="Text 10"/>
          <p:cNvSpPr/>
          <p:nvPr/>
        </p:nvSpPr>
        <p:spPr>
          <a:xfrm>
            <a:off x="5216962" y="4820364"/>
            <a:ext cx="3557349"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Cálculo del VaR Individual</a:t>
            </a:r>
            <a:endParaRPr lang="en-US" sz="2200" dirty="0"/>
          </a:p>
        </p:txBody>
      </p:sp>
      <p:sp>
        <p:nvSpPr>
          <p:cNvPr id="13" name="Text 11"/>
          <p:cNvSpPr/>
          <p:nvPr/>
        </p:nvSpPr>
        <p:spPr>
          <a:xfrm>
            <a:off x="5216962" y="5310783"/>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Calcular el VaR de cada una de las empresas utilizando la metodología paramétrica con covarianza.</a:t>
            </a:r>
            <a:endParaRPr lang="en-US" sz="1750" dirty="0"/>
          </a:p>
        </p:txBody>
      </p:sp>
      <p:sp>
        <p:nvSpPr>
          <p:cNvPr id="14" name="Text 12"/>
          <p:cNvSpPr/>
          <p:nvPr/>
        </p:nvSpPr>
        <p:spPr>
          <a:xfrm>
            <a:off x="9640133" y="429101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Fraunces Light" pitchFamily="34" charset="0"/>
                <a:ea typeface="Fraunces Light" pitchFamily="34" charset="-122"/>
                <a:cs typeface="Fraunces Light" pitchFamily="34" charset="-120"/>
              </a:rPr>
              <a:t>03</a:t>
            </a:r>
            <a:endParaRPr lang="en-US" sz="1750" dirty="0"/>
          </a:p>
        </p:txBody>
      </p:sp>
      <p:sp>
        <p:nvSpPr>
          <p:cNvPr id="15" name="Shape 13"/>
          <p:cNvSpPr/>
          <p:nvPr/>
        </p:nvSpPr>
        <p:spPr>
          <a:xfrm>
            <a:off x="9640133" y="4646057"/>
            <a:ext cx="4196358" cy="30480"/>
          </a:xfrm>
          <a:prstGeom prst="rect">
            <a:avLst/>
          </a:prstGeom>
          <a:solidFill>
            <a:srgbClr val="8C98CA"/>
          </a:solidFill>
          <a:ln/>
        </p:spPr>
        <p:txBody>
          <a:bodyPr/>
          <a:lstStyle/>
          <a:p>
            <a:endParaRPr lang="es-EC"/>
          </a:p>
        </p:txBody>
      </p:sp>
      <p:sp>
        <p:nvSpPr>
          <p:cNvPr id="16" name="Text 14"/>
          <p:cNvSpPr/>
          <p:nvPr/>
        </p:nvSpPr>
        <p:spPr>
          <a:xfrm>
            <a:off x="9640133" y="4820364"/>
            <a:ext cx="3442573"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Obtención del VaR Global</a:t>
            </a:r>
            <a:endParaRPr lang="en-US" sz="2200" dirty="0"/>
          </a:p>
        </p:txBody>
      </p:sp>
      <p:sp>
        <p:nvSpPr>
          <p:cNvPr id="17" name="Text 15"/>
          <p:cNvSpPr/>
          <p:nvPr/>
        </p:nvSpPr>
        <p:spPr>
          <a:xfrm>
            <a:off x="9640133" y="5310783"/>
            <a:ext cx="4196358"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Obtener el VaR global del portafolio, manteniendo la inversión de 1/3 parte del monto total en cada empresa.</a:t>
            </a:r>
            <a:endParaRPr lang="en-US" sz="1750" dirty="0"/>
          </a:p>
        </p:txBody>
      </p:sp>
      <p:sp>
        <p:nvSpPr>
          <p:cNvPr id="18" name="Text 16"/>
          <p:cNvSpPr/>
          <p:nvPr/>
        </p:nvSpPr>
        <p:spPr>
          <a:xfrm>
            <a:off x="793790" y="718756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¡Comparemos los resultados con nuestros compañeros! ¿Es menor el VaR con covarianza que el VaR en solitario?</a:t>
            </a:r>
            <a:endParaRPr lang="en-US" sz="1750" dirty="0"/>
          </a:p>
        </p:txBody>
      </p:sp>
      <p:pic>
        <p:nvPicPr>
          <p:cNvPr id="19" name="Picture 2" descr="Bolsa de Valores de Quito Sociedad Anónima | Capacitación">
            <a:extLst>
              <a:ext uri="{FF2B5EF4-FFF2-40B4-BE49-F238E27FC236}">
                <a16:creationId xmlns:a16="http://schemas.microsoft.com/office/drawing/2014/main" id="{F4AC76B5-38BA-4439-3E93-2FDDF31B1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3024" y="7497842"/>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20303" y="408742"/>
            <a:ext cx="5117306" cy="441365"/>
          </a:xfrm>
          <a:prstGeom prst="rect">
            <a:avLst/>
          </a:prstGeom>
          <a:noFill/>
          <a:ln/>
        </p:spPr>
        <p:txBody>
          <a:bodyPr wrap="none" lIns="0" tIns="0" rIns="0" bIns="0" rtlCol="0" anchor="t"/>
          <a:lstStyle/>
          <a:p>
            <a:pPr marL="0" indent="0" algn="l">
              <a:lnSpc>
                <a:spcPts val="3450"/>
              </a:lnSpc>
              <a:buNone/>
            </a:pPr>
            <a:r>
              <a:rPr lang="en-US" sz="2750" dirty="0">
                <a:solidFill>
                  <a:srgbClr val="FFFFFF"/>
                </a:solidFill>
                <a:latin typeface="Fraunces Medium" pitchFamily="34" charset="0"/>
                <a:ea typeface="Fraunces Medium" pitchFamily="34" charset="-122"/>
                <a:cs typeface="Fraunces Medium" pitchFamily="34" charset="-120"/>
              </a:rPr>
              <a:t>VaR: Simulaciones Montecarlo</a:t>
            </a:r>
            <a:endParaRPr lang="en-US" sz="2750" dirty="0"/>
          </a:p>
        </p:txBody>
      </p:sp>
      <p:sp>
        <p:nvSpPr>
          <p:cNvPr id="3" name="Text 1"/>
          <p:cNvSpPr/>
          <p:nvPr/>
        </p:nvSpPr>
        <p:spPr>
          <a:xfrm>
            <a:off x="520303" y="1188958"/>
            <a:ext cx="8016002" cy="677585"/>
          </a:xfrm>
          <a:prstGeom prst="rect">
            <a:avLst/>
          </a:prstGeom>
          <a:noFill/>
          <a:ln/>
        </p:spPr>
        <p:txBody>
          <a:bodyPr wrap="square" lIns="0" tIns="0" rIns="0" bIns="0" rtlCol="0" anchor="t"/>
          <a:lstStyle/>
          <a:p>
            <a:pPr marL="0" indent="0" algn="l">
              <a:lnSpc>
                <a:spcPts val="1750"/>
              </a:lnSpc>
              <a:buNone/>
            </a:pPr>
            <a:r>
              <a:rPr lang="en-US" sz="1100" dirty="0">
                <a:solidFill>
                  <a:srgbClr val="EBECEF"/>
                </a:solidFill>
                <a:latin typeface="Epilogue" pitchFamily="34" charset="0"/>
                <a:ea typeface="Epilogue" pitchFamily="34" charset="-122"/>
                <a:cs typeface="Epilogue" pitchFamily="34" charset="-120"/>
              </a:rPr>
              <a:t>Las simulaciones Montecarlo ofrecen una alternativa robusta para el cálculo del VaR, especialmente cuando los supuestos de normalidad de los retornos no se cumplen o para portafolios con instrumentos financieros complejos. Este método genera miles de escenarios futuros posibles.</a:t>
            </a:r>
            <a:endParaRPr lang="en-US" sz="1100" dirty="0"/>
          </a:p>
        </p:txBody>
      </p:sp>
      <p:sp>
        <p:nvSpPr>
          <p:cNvPr id="4" name="Text 2"/>
          <p:cNvSpPr/>
          <p:nvPr/>
        </p:nvSpPr>
        <p:spPr>
          <a:xfrm>
            <a:off x="520303" y="2007751"/>
            <a:ext cx="2174677" cy="264676"/>
          </a:xfrm>
          <a:prstGeom prst="rect">
            <a:avLst/>
          </a:prstGeom>
          <a:noFill/>
          <a:ln/>
        </p:spPr>
        <p:txBody>
          <a:bodyPr wrap="none" lIns="0" tIns="0" rIns="0" bIns="0" rtlCol="0" anchor="t"/>
          <a:lstStyle/>
          <a:p>
            <a:pPr marL="0" indent="0" algn="l">
              <a:lnSpc>
                <a:spcPts val="2050"/>
              </a:lnSpc>
              <a:buNone/>
            </a:pPr>
            <a:r>
              <a:rPr lang="en-US" sz="1650" dirty="0">
                <a:solidFill>
                  <a:srgbClr val="FFFFFF"/>
                </a:solidFill>
                <a:latin typeface="Fraunces Medium" pitchFamily="34" charset="0"/>
                <a:ea typeface="Fraunces Medium" pitchFamily="34" charset="-122"/>
                <a:cs typeface="Fraunces Medium" pitchFamily="34" charset="-120"/>
              </a:rPr>
              <a:t>Características Clave:</a:t>
            </a:r>
            <a:endParaRPr lang="en-US" sz="1650" dirty="0"/>
          </a:p>
        </p:txBody>
      </p:sp>
      <p:sp>
        <p:nvSpPr>
          <p:cNvPr id="5" name="Text 3"/>
          <p:cNvSpPr/>
          <p:nvPr/>
        </p:nvSpPr>
        <p:spPr>
          <a:xfrm>
            <a:off x="520303" y="2413635"/>
            <a:ext cx="8016002" cy="225862"/>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EBECEF"/>
                </a:solidFill>
                <a:latin typeface="Epilogue" pitchFamily="34" charset="0"/>
                <a:ea typeface="Epilogue" pitchFamily="34" charset="-122"/>
                <a:cs typeface="Epilogue" pitchFamily="34" charset="-120"/>
              </a:rPr>
              <a:t>Utiliza los supuestos de media y varianza de la serie de tiempo histórica para generar retornos aleatorios.</a:t>
            </a:r>
            <a:endParaRPr lang="en-US" sz="1100" dirty="0"/>
          </a:p>
        </p:txBody>
      </p:sp>
      <p:sp>
        <p:nvSpPr>
          <p:cNvPr id="6" name="Text 4"/>
          <p:cNvSpPr/>
          <p:nvPr/>
        </p:nvSpPr>
        <p:spPr>
          <a:xfrm>
            <a:off x="520303" y="2688908"/>
            <a:ext cx="8016002" cy="225862"/>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EBECEF"/>
                </a:solidFill>
                <a:latin typeface="Epilogue" pitchFamily="34" charset="0"/>
                <a:ea typeface="Epilogue" pitchFamily="34" charset="-122"/>
                <a:cs typeface="Epilogue" pitchFamily="34" charset="-120"/>
              </a:rPr>
              <a:t>Permite modelar distribuciones de retornos más flexibles que la normal.</a:t>
            </a:r>
            <a:endParaRPr lang="en-US" sz="1100" dirty="0"/>
          </a:p>
        </p:txBody>
      </p:sp>
      <p:sp>
        <p:nvSpPr>
          <p:cNvPr id="7" name="Text 5"/>
          <p:cNvSpPr/>
          <p:nvPr/>
        </p:nvSpPr>
        <p:spPr>
          <a:xfrm>
            <a:off x="520303" y="2964180"/>
            <a:ext cx="8016002" cy="225862"/>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EBECEF"/>
                </a:solidFill>
                <a:latin typeface="Epilogue" pitchFamily="34" charset="0"/>
                <a:ea typeface="Epilogue" pitchFamily="34" charset="-122"/>
                <a:cs typeface="Epilogue" pitchFamily="34" charset="-120"/>
              </a:rPr>
              <a:t>Ideal para escenarios de riesgo más complejos y productos derivados.</a:t>
            </a:r>
            <a:endParaRPr lang="en-US" sz="1100" dirty="0"/>
          </a:p>
        </p:txBody>
      </p:sp>
      <p:sp>
        <p:nvSpPr>
          <p:cNvPr id="8" name="Text 6"/>
          <p:cNvSpPr/>
          <p:nvPr/>
        </p:nvSpPr>
        <p:spPr>
          <a:xfrm>
            <a:off x="520303" y="3239452"/>
            <a:ext cx="8016002" cy="225862"/>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EBECEF"/>
                </a:solidFill>
                <a:latin typeface="Epilogue" pitchFamily="34" charset="0"/>
                <a:ea typeface="Epilogue" pitchFamily="34" charset="-122"/>
                <a:cs typeface="Epilogue" pitchFamily="34" charset="-120"/>
              </a:rPr>
              <a:t>Ofrece una visión más completa del riesgo potencial al explorar una amplia gama de resultados.</a:t>
            </a:r>
            <a:endParaRPr lang="en-US" sz="1100" dirty="0"/>
          </a:p>
        </p:txBody>
      </p:sp>
      <p:pic>
        <p:nvPicPr>
          <p:cNvPr id="9" name="Image 0" descr="preencoded.png"/>
          <p:cNvPicPr>
            <a:picLocks noChangeAspect="1"/>
          </p:cNvPicPr>
          <p:nvPr/>
        </p:nvPicPr>
        <p:blipFill>
          <a:blip r:embed="rId3"/>
          <a:stretch>
            <a:fillRect/>
          </a:stretch>
        </p:blipFill>
        <p:spPr>
          <a:xfrm>
            <a:off x="1378081" y="3858435"/>
            <a:ext cx="5669989" cy="4242011"/>
          </a:xfrm>
          <a:prstGeom prst="rect">
            <a:avLst/>
          </a:prstGeom>
        </p:spPr>
      </p:pic>
      <p:pic>
        <p:nvPicPr>
          <p:cNvPr id="10" name="Image 1" descr="preencoded.png"/>
          <p:cNvPicPr>
            <a:picLocks noChangeAspect="1"/>
          </p:cNvPicPr>
          <p:nvPr/>
        </p:nvPicPr>
        <p:blipFill>
          <a:blip r:embed="rId4"/>
          <a:stretch>
            <a:fillRect/>
          </a:stretch>
        </p:blipFill>
        <p:spPr>
          <a:xfrm>
            <a:off x="9142452" y="1188958"/>
            <a:ext cx="4967645" cy="4967645"/>
          </a:xfrm>
          <a:prstGeom prst="rect">
            <a:avLst/>
          </a:prstGeom>
        </p:spPr>
      </p:pic>
      <p:pic>
        <p:nvPicPr>
          <p:cNvPr id="11" name="Picture 2" descr="Bolsa de Valores de Quito Sociedad Anónima | Capacitación">
            <a:extLst>
              <a:ext uri="{FF2B5EF4-FFF2-40B4-BE49-F238E27FC236}">
                <a16:creationId xmlns:a16="http://schemas.microsoft.com/office/drawing/2014/main" id="{0F551616-F749-70BE-70D7-7B4AEF5A77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3024" y="7497842"/>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01DEF-C244-4596-BC82-1E9732BF2C02}"/>
            </a:ext>
          </a:extLst>
        </p:cNvPr>
        <p:cNvGrpSpPr/>
        <p:nvPr/>
      </p:nvGrpSpPr>
      <p:grpSpPr>
        <a:xfrm>
          <a:off x="0" y="0"/>
          <a:ext cx="0" cy="0"/>
          <a:chOff x="0" y="0"/>
          <a:chExt cx="0" cy="0"/>
        </a:xfrm>
      </p:grpSpPr>
      <p:pic>
        <p:nvPicPr>
          <p:cNvPr id="11" name="Picture 2" descr="Bolsa de Valores de Quito Sociedad Anónima | Capacitación">
            <a:extLst>
              <a:ext uri="{FF2B5EF4-FFF2-40B4-BE49-F238E27FC236}">
                <a16:creationId xmlns:a16="http://schemas.microsoft.com/office/drawing/2014/main" id="{8DC8CA72-974C-CF5B-5F6A-0FB7B46D6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3024" y="7497842"/>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 name="Título 1">
            <a:extLst>
              <a:ext uri="{FF2B5EF4-FFF2-40B4-BE49-F238E27FC236}">
                <a16:creationId xmlns:a16="http://schemas.microsoft.com/office/drawing/2014/main" id="{442F93FB-B61E-D4D3-9C5E-A3EF58A4A024}"/>
              </a:ext>
            </a:extLst>
          </p:cNvPr>
          <p:cNvSpPr txBox="1">
            <a:spLocks/>
          </p:cNvSpPr>
          <p:nvPr/>
        </p:nvSpPr>
        <p:spPr>
          <a:xfrm>
            <a:off x="1321086" y="500062"/>
            <a:ext cx="10515600"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6500" b="1" dirty="0">
                <a:solidFill>
                  <a:schemeClr val="bg1"/>
                </a:solidFill>
              </a:rPr>
              <a:t>Supuestos</a:t>
            </a:r>
            <a:endParaRPr lang="es-EC" sz="6500" b="1" dirty="0">
              <a:solidFill>
                <a:schemeClr val="bg1"/>
              </a:solidFill>
            </a:endParaRPr>
          </a:p>
        </p:txBody>
      </p:sp>
      <p:sp>
        <p:nvSpPr>
          <p:cNvPr id="13" name="Marcador de contenido 2">
            <a:extLst>
              <a:ext uri="{FF2B5EF4-FFF2-40B4-BE49-F238E27FC236}">
                <a16:creationId xmlns:a16="http://schemas.microsoft.com/office/drawing/2014/main" id="{E9F5CFA9-4761-A107-6722-DA73964BB827}"/>
              </a:ext>
            </a:extLst>
          </p:cNvPr>
          <p:cNvSpPr txBox="1">
            <a:spLocks/>
          </p:cNvSpPr>
          <p:nvPr/>
        </p:nvSpPr>
        <p:spPr>
          <a:xfrm>
            <a:off x="1218344" y="2320158"/>
            <a:ext cx="5181600" cy="4351338"/>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solidFill>
                  <a:schemeClr val="bg1"/>
                </a:solidFill>
              </a:rPr>
              <a:t>Teoría de los grandes números</a:t>
            </a:r>
          </a:p>
          <a:p>
            <a:endParaRPr lang="es-ES" dirty="0">
              <a:solidFill>
                <a:schemeClr val="bg1"/>
              </a:solidFill>
            </a:endParaRPr>
          </a:p>
          <a:p>
            <a:pPr marL="0" indent="0">
              <a:buFont typeface="Arial" pitchFamily="34" charset="0"/>
              <a:buNone/>
            </a:pPr>
            <a:r>
              <a:rPr lang="es-ES" i="1" dirty="0">
                <a:solidFill>
                  <a:schemeClr val="bg1"/>
                </a:solidFill>
                <a:latin typeface="arial" panose="020B0604020202020204" pitchFamily="34" charset="0"/>
              </a:rPr>
              <a:t>En la teoría de la probabilidad, bajo el término genérico de ley de los grandes números se engloban varios teoremas que describen el comportamiento del promedio de una sucesión de variables aleatorias conforme aumenta su número de ensayos</a:t>
            </a:r>
            <a:endParaRPr lang="es-EC" i="1" dirty="0">
              <a:solidFill>
                <a:schemeClr val="bg1"/>
              </a:solidFill>
            </a:endParaRPr>
          </a:p>
        </p:txBody>
      </p:sp>
      <p:sp>
        <p:nvSpPr>
          <p:cNvPr id="14" name="Marcador de contenido 3">
            <a:extLst>
              <a:ext uri="{FF2B5EF4-FFF2-40B4-BE49-F238E27FC236}">
                <a16:creationId xmlns:a16="http://schemas.microsoft.com/office/drawing/2014/main" id="{7B49CDD6-64E4-489A-DEA0-D7A797352468}"/>
              </a:ext>
            </a:extLst>
          </p:cNvPr>
          <p:cNvSpPr txBox="1">
            <a:spLocks/>
          </p:cNvSpPr>
          <p:nvPr/>
        </p:nvSpPr>
        <p:spPr>
          <a:xfrm>
            <a:off x="8127716" y="2320158"/>
            <a:ext cx="5181600" cy="4351338"/>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solidFill>
                  <a:schemeClr val="bg1"/>
                </a:solidFill>
              </a:rPr>
              <a:t>Teoría del límite central</a:t>
            </a:r>
          </a:p>
          <a:p>
            <a:endParaRPr lang="es-ES" dirty="0">
              <a:solidFill>
                <a:schemeClr val="bg1"/>
              </a:solidFill>
            </a:endParaRPr>
          </a:p>
          <a:p>
            <a:pPr marL="0" indent="0">
              <a:buFont typeface="Arial" pitchFamily="34" charset="0"/>
              <a:buNone/>
            </a:pPr>
            <a:r>
              <a:rPr lang="es-ES" i="1" dirty="0">
                <a:solidFill>
                  <a:schemeClr val="bg1"/>
                </a:solidFill>
                <a:latin typeface="arial" panose="020B0604020202020204" pitchFamily="34" charset="0"/>
              </a:rPr>
              <a:t>El teorema central del límite o teorema del límite central indica que, en condiciones muy generales, si es la suma de variables aleatorias independientes, con media y varianza finitas, entonces la función de distribución de «se aproxima bien» a una distribución normal</a:t>
            </a:r>
            <a:endParaRPr lang="es-EC" i="1" dirty="0">
              <a:solidFill>
                <a:schemeClr val="bg1"/>
              </a:solidFill>
            </a:endParaRPr>
          </a:p>
        </p:txBody>
      </p:sp>
    </p:spTree>
    <p:extLst>
      <p:ext uri="{BB962C8B-B14F-4D97-AF65-F5344CB8AC3E}">
        <p14:creationId xmlns:p14="http://schemas.microsoft.com/office/powerpoint/2010/main" val="354265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AC51CC-0B70-83CC-036E-C716459CE837}"/>
              </a:ext>
            </a:extLst>
          </p:cNvPr>
          <p:cNvSpPr txBox="1">
            <a:spLocks/>
          </p:cNvSpPr>
          <p:nvPr/>
        </p:nvSpPr>
        <p:spPr>
          <a:xfrm>
            <a:off x="838200" y="365125"/>
            <a:ext cx="10515600"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7200" b="1">
                <a:solidFill>
                  <a:schemeClr val="bg1"/>
                </a:solidFill>
              </a:rPr>
              <a:t>Teoría de la diversificación</a:t>
            </a:r>
            <a:endParaRPr lang="es-EC" sz="7200" b="1" dirty="0">
              <a:solidFill>
                <a:schemeClr val="bg1"/>
              </a:solidFill>
            </a:endParaRPr>
          </a:p>
        </p:txBody>
      </p:sp>
      <p:sp>
        <p:nvSpPr>
          <p:cNvPr id="3" name="Marcador de contenido 3">
            <a:extLst>
              <a:ext uri="{FF2B5EF4-FFF2-40B4-BE49-F238E27FC236}">
                <a16:creationId xmlns:a16="http://schemas.microsoft.com/office/drawing/2014/main" id="{D1BE3576-3B3E-E816-456F-274A85689E9C}"/>
              </a:ext>
            </a:extLst>
          </p:cNvPr>
          <p:cNvSpPr txBox="1">
            <a:spLocks/>
          </p:cNvSpPr>
          <p:nvPr/>
        </p:nvSpPr>
        <p:spPr>
          <a:xfrm>
            <a:off x="7400817" y="2753519"/>
            <a:ext cx="6397375" cy="284589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ES" dirty="0">
                <a:solidFill>
                  <a:schemeClr val="bg1"/>
                </a:solidFill>
              </a:rPr>
              <a:t>A medida que incremento los activos en mi portafolio, mitigo los riesgos no sistemáticos</a:t>
            </a:r>
            <a:endParaRPr lang="es-EC" dirty="0">
              <a:solidFill>
                <a:schemeClr val="bg1"/>
              </a:solidFill>
            </a:endParaRPr>
          </a:p>
        </p:txBody>
      </p:sp>
      <p:pic>
        <p:nvPicPr>
          <p:cNvPr id="4" name="Picture 2" descr="Cuál es la diferencia entre un bien diversificado portafolio y uno  concentrado? He leído que el último da mayores ganancias que el primero. -  Quora">
            <a:extLst>
              <a:ext uri="{FF2B5EF4-FFF2-40B4-BE49-F238E27FC236}">
                <a16:creationId xmlns:a16="http://schemas.microsoft.com/office/drawing/2014/main" id="{9F8A29A9-A2B6-3446-80BA-66B9652E7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733" y="2753519"/>
            <a:ext cx="43815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olsa de Valores de Quito Sociedad Anónima | Capacitación">
            <a:extLst>
              <a:ext uri="{FF2B5EF4-FFF2-40B4-BE49-F238E27FC236}">
                <a16:creationId xmlns:a16="http://schemas.microsoft.com/office/drawing/2014/main" id="{4A05A4D1-1868-16CE-0FC1-521DCB681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3024" y="7497842"/>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72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72F8618D-1EAD-9DFB-629A-B745E8B59B08}"/>
              </a:ext>
            </a:extLst>
          </p:cNvPr>
          <p:cNvSpPr txBox="1"/>
          <p:nvPr/>
        </p:nvSpPr>
        <p:spPr>
          <a:xfrm>
            <a:off x="2272684" y="2192784"/>
            <a:ext cx="7838982" cy="2123658"/>
          </a:xfrm>
          <a:prstGeom prst="rect">
            <a:avLst/>
          </a:prstGeom>
          <a:noFill/>
        </p:spPr>
        <p:txBody>
          <a:bodyPr wrap="square" rtlCol="0">
            <a:spAutoFit/>
          </a:bodyPr>
          <a:lstStyle/>
          <a:p>
            <a:r>
              <a:rPr lang="es-ES" sz="4400" dirty="0">
                <a:solidFill>
                  <a:schemeClr val="bg1"/>
                </a:solidFill>
              </a:rPr>
              <a:t>¿Cómo puedo saber cuánto de mi portafolio debo invertir en cada título valor?</a:t>
            </a:r>
            <a:endParaRPr lang="es-EC" sz="4400" dirty="0">
              <a:solidFill>
                <a:schemeClr val="bg1"/>
              </a:solidFill>
            </a:endParaRPr>
          </a:p>
        </p:txBody>
      </p:sp>
      <p:pic>
        <p:nvPicPr>
          <p:cNvPr id="2" name="Picture 2" descr="Bolsa de Valores de Quito Sociedad Anónima | Capacitación">
            <a:extLst>
              <a:ext uri="{FF2B5EF4-FFF2-40B4-BE49-F238E27FC236}">
                <a16:creationId xmlns:a16="http://schemas.microsoft.com/office/drawing/2014/main" id="{85C14349-5F12-7A6B-C614-D8B211626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024" y="7497842"/>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177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DB4B198-7FA7-1509-DB5D-932A704286EF}"/>
              </a:ext>
            </a:extLst>
          </p:cNvPr>
          <p:cNvSpPr txBox="1"/>
          <p:nvPr/>
        </p:nvSpPr>
        <p:spPr>
          <a:xfrm>
            <a:off x="1138237" y="1826053"/>
            <a:ext cx="10077844" cy="1323439"/>
          </a:xfrm>
          <a:prstGeom prst="rect">
            <a:avLst/>
          </a:prstGeom>
          <a:noFill/>
        </p:spPr>
        <p:txBody>
          <a:bodyPr wrap="square">
            <a:spAutoFit/>
          </a:bodyPr>
          <a:lstStyle/>
          <a:p>
            <a:r>
              <a:rPr lang="es-EC" sz="4000" dirty="0">
                <a:solidFill>
                  <a:schemeClr val="bg1"/>
                </a:solidFill>
              </a:rPr>
              <a:t>Ingresar al archivo “</a:t>
            </a:r>
            <a:r>
              <a:rPr lang="es-EC" sz="4000" i="1" dirty="0">
                <a:solidFill>
                  <a:schemeClr val="bg1"/>
                </a:solidFill>
              </a:rPr>
              <a:t>TestInversionista.xlsx</a:t>
            </a:r>
            <a:r>
              <a:rPr lang="es-EC" sz="4000" dirty="0">
                <a:solidFill>
                  <a:schemeClr val="bg1"/>
                </a:solidFill>
              </a:rPr>
              <a:t>” y averigua, ¿Qué tipo de inversionista eres?</a:t>
            </a:r>
          </a:p>
        </p:txBody>
      </p:sp>
      <p:pic>
        <p:nvPicPr>
          <p:cNvPr id="3" name="Picture 2" descr="Bolsa de Valores de Quito Sociedad Anónima | Capacitación">
            <a:extLst>
              <a:ext uri="{FF2B5EF4-FFF2-40B4-BE49-F238E27FC236}">
                <a16:creationId xmlns:a16="http://schemas.microsoft.com/office/drawing/2014/main" id="{713D4B2A-2E5F-73F2-1999-741BD2EAF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024" y="7497842"/>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468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83D47-1DDE-E61D-5BD0-2F25644A761C}"/>
              </a:ext>
            </a:extLst>
          </p:cNvPr>
          <p:cNvSpPr txBox="1">
            <a:spLocks/>
          </p:cNvSpPr>
          <p:nvPr/>
        </p:nvSpPr>
        <p:spPr>
          <a:xfrm>
            <a:off x="1343024" y="365125"/>
            <a:ext cx="9229725" cy="93101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000" b="1" dirty="0">
                <a:solidFill>
                  <a:schemeClr val="bg1"/>
                </a:solidFill>
                <a:latin typeface="Avenir Black" panose="02000503020000020003" pitchFamily="2" charset="0"/>
              </a:rPr>
              <a:t>Análisis prescriptivo</a:t>
            </a:r>
            <a:endParaRPr lang="es-EC" sz="4000" b="1" dirty="0">
              <a:solidFill>
                <a:schemeClr val="bg1"/>
              </a:solidFill>
              <a:latin typeface="Avenir Black" panose="02000503020000020003" pitchFamily="2" charset="0"/>
            </a:endParaRPr>
          </a:p>
        </p:txBody>
      </p:sp>
      <p:sp>
        <p:nvSpPr>
          <p:cNvPr id="3" name="Marcador de contenido 3">
            <a:extLst>
              <a:ext uri="{FF2B5EF4-FFF2-40B4-BE49-F238E27FC236}">
                <a16:creationId xmlns:a16="http://schemas.microsoft.com/office/drawing/2014/main" id="{E677497D-1F0C-7A20-6948-5EABD097B2B9}"/>
              </a:ext>
            </a:extLst>
          </p:cNvPr>
          <p:cNvSpPr txBox="1">
            <a:spLocks/>
          </p:cNvSpPr>
          <p:nvPr/>
        </p:nvSpPr>
        <p:spPr>
          <a:xfrm>
            <a:off x="1024631" y="1334652"/>
            <a:ext cx="13030416" cy="1603375"/>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ES" dirty="0">
                <a:solidFill>
                  <a:schemeClr val="bg1"/>
                </a:solidFill>
              </a:rPr>
              <a:t>Portafolio Eficiente de Markowitz</a:t>
            </a:r>
          </a:p>
          <a:p>
            <a:pPr lvl="1"/>
            <a:r>
              <a:rPr lang="es-ES" dirty="0">
                <a:solidFill>
                  <a:schemeClr val="bg1"/>
                </a:solidFill>
              </a:rPr>
              <a:t>Encuentra una función que minimiza el riesgo no sistemático</a:t>
            </a:r>
          </a:p>
          <a:p>
            <a:pPr lvl="1"/>
            <a:r>
              <a:rPr lang="es-ES" dirty="0">
                <a:solidFill>
                  <a:schemeClr val="bg1"/>
                </a:solidFill>
              </a:rPr>
              <a:t>Toma como riesgo a la volatilidad de los precios</a:t>
            </a:r>
          </a:p>
          <a:p>
            <a:pPr lvl="1"/>
            <a:r>
              <a:rPr lang="es-ES" dirty="0">
                <a:solidFill>
                  <a:schemeClr val="bg1"/>
                </a:solidFill>
              </a:rPr>
              <a:t>Resuelve la pregunta de cuanto de cada instrumento invierto para obtener un portafolio eficiente.</a:t>
            </a:r>
          </a:p>
          <a:p>
            <a:pPr marL="457200" lvl="1" indent="0">
              <a:buFont typeface="Arial" pitchFamily="34" charset="0"/>
              <a:buNone/>
            </a:pPr>
            <a:endParaRPr lang="es-EC" dirty="0">
              <a:solidFill>
                <a:schemeClr val="bg1"/>
              </a:solidFill>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23044F4-6958-0796-187D-52BE5C014998}"/>
                  </a:ext>
                </a:extLst>
              </p:cNvPr>
              <p:cNvSpPr txBox="1"/>
              <p:nvPr/>
            </p:nvSpPr>
            <p:spPr>
              <a:xfrm>
                <a:off x="2129986" y="3713886"/>
                <a:ext cx="3688382" cy="543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C" b="0" i="1" smtClean="0">
                              <a:solidFill>
                                <a:schemeClr val="bg1"/>
                              </a:solidFill>
                              <a:latin typeface="Cambria Math" panose="02040503050406030204" pitchFamily="18" charset="0"/>
                            </a:rPr>
                          </m:ctrlPr>
                        </m:sSubPr>
                        <m:e>
                          <m:r>
                            <a:rPr lang="es-EC" i="1">
                              <a:solidFill>
                                <a:schemeClr val="bg1"/>
                              </a:solidFill>
                              <a:latin typeface="Cambria Math" panose="02040503050406030204" pitchFamily="18" charset="0"/>
                            </a:rPr>
                            <m:t>𝑟𝑒𝑛𝑑𝑖𝑚𝑖𝑒𝑛𝑡𝑜</m:t>
                          </m:r>
                          <m:r>
                            <a:rPr lang="es-EC" i="1">
                              <a:solidFill>
                                <a:schemeClr val="bg1"/>
                              </a:solidFill>
                              <a:latin typeface="Cambria Math" panose="02040503050406030204" pitchFamily="18" charset="0"/>
                            </a:rPr>
                            <m:t> </m:t>
                          </m:r>
                          <m:r>
                            <a:rPr lang="es-EC" i="1">
                              <a:solidFill>
                                <a:schemeClr val="bg1"/>
                              </a:solidFill>
                              <a:latin typeface="Cambria Math" panose="02040503050406030204" pitchFamily="18" charset="0"/>
                            </a:rPr>
                            <m:t>𝑑𝑒𝑙</m:t>
                          </m:r>
                          <m:r>
                            <a:rPr lang="es-EC" i="1">
                              <a:solidFill>
                                <a:schemeClr val="bg1"/>
                              </a:solidFill>
                              <a:latin typeface="Cambria Math" panose="02040503050406030204" pitchFamily="18" charset="0"/>
                            </a:rPr>
                            <m:t> </m:t>
                          </m:r>
                          <m:r>
                            <a:rPr lang="es-EC" i="1">
                              <a:solidFill>
                                <a:schemeClr val="bg1"/>
                              </a:solidFill>
                              <a:latin typeface="Cambria Math" panose="02040503050406030204" pitchFamily="18" charset="0"/>
                            </a:rPr>
                            <m:t>𝑎𝑐𝑡𝑖𝑣𝑜</m:t>
                          </m:r>
                        </m:e>
                        <m:sub>
                          <m:r>
                            <a:rPr lang="es-ES" b="0" i="1" smtClean="0">
                              <a:solidFill>
                                <a:schemeClr val="bg1"/>
                              </a:solidFill>
                              <a:latin typeface="Cambria Math" panose="02040503050406030204" pitchFamily="18" charset="0"/>
                            </a:rPr>
                            <m:t>𝑖</m:t>
                          </m:r>
                        </m:sub>
                      </m:sSub>
                      <m:r>
                        <a:rPr lang="es-EC" b="0" i="1" smtClean="0">
                          <a:solidFill>
                            <a:schemeClr val="bg1"/>
                          </a:solidFill>
                          <a:latin typeface="Cambria Math" panose="02040503050406030204" pitchFamily="18" charset="0"/>
                        </a:rPr>
                        <m:t>= </m:t>
                      </m:r>
                      <m:f>
                        <m:fPr>
                          <m:ctrlPr>
                            <a:rPr lang="es-EC" b="0" i="1" smtClean="0">
                              <a:solidFill>
                                <a:schemeClr val="bg1"/>
                              </a:solidFill>
                              <a:latin typeface="Cambria Math" panose="02040503050406030204" pitchFamily="18" charset="0"/>
                            </a:rPr>
                          </m:ctrlPr>
                        </m:fPr>
                        <m:num>
                          <m:nary>
                            <m:naryPr>
                              <m:chr m:val="∑"/>
                              <m:ctrlPr>
                                <a:rPr lang="es-EC" b="0" i="1" smtClean="0">
                                  <a:solidFill>
                                    <a:schemeClr val="bg1"/>
                                  </a:solidFill>
                                  <a:latin typeface="Cambria Math" panose="02040503050406030204" pitchFamily="18" charset="0"/>
                                </a:rPr>
                              </m:ctrlPr>
                            </m:naryPr>
                            <m:sub>
                              <m:r>
                                <m:rPr>
                                  <m:brk m:alnAt="23"/>
                                </m:rPr>
                                <a:rPr lang="es-EC" b="0" i="1" smtClean="0">
                                  <a:solidFill>
                                    <a:schemeClr val="bg1"/>
                                  </a:solidFill>
                                  <a:latin typeface="Cambria Math" panose="02040503050406030204" pitchFamily="18" charset="0"/>
                                </a:rPr>
                                <m:t>𝑖</m:t>
                              </m:r>
                              <m:r>
                                <a:rPr lang="es-EC" b="0" i="1" smtClean="0">
                                  <a:solidFill>
                                    <a:schemeClr val="bg1"/>
                                  </a:solidFill>
                                  <a:latin typeface="Cambria Math" panose="02040503050406030204" pitchFamily="18" charset="0"/>
                                </a:rPr>
                                <m:t>=1</m:t>
                              </m:r>
                            </m:sub>
                            <m:sup>
                              <m:r>
                                <a:rPr lang="es-EC" b="0" i="1" smtClean="0">
                                  <a:solidFill>
                                    <a:schemeClr val="bg1"/>
                                  </a:solidFill>
                                  <a:latin typeface="Cambria Math" panose="02040503050406030204" pitchFamily="18" charset="0"/>
                                </a:rPr>
                                <m:t>𝑛</m:t>
                              </m:r>
                            </m:sup>
                            <m:e>
                              <m:sSub>
                                <m:sSubPr>
                                  <m:ctrlPr>
                                    <a:rPr lang="es-EC" b="0" i="1" smtClean="0">
                                      <a:solidFill>
                                        <a:schemeClr val="bg1"/>
                                      </a:solidFill>
                                      <a:latin typeface="Cambria Math" panose="02040503050406030204" pitchFamily="18" charset="0"/>
                                    </a:rPr>
                                  </m:ctrlPr>
                                </m:sSubPr>
                                <m:e>
                                  <m:r>
                                    <a:rPr lang="es-EC" b="0" i="1" smtClean="0">
                                      <a:solidFill>
                                        <a:schemeClr val="bg1"/>
                                      </a:solidFill>
                                      <a:latin typeface="Cambria Math" panose="02040503050406030204" pitchFamily="18" charset="0"/>
                                    </a:rPr>
                                    <m:t>𝑅𝑑</m:t>
                                  </m:r>
                                </m:e>
                                <m:sub>
                                  <m:r>
                                    <a:rPr lang="es-EC" b="0" i="1" smtClean="0">
                                      <a:solidFill>
                                        <a:schemeClr val="bg1"/>
                                      </a:solidFill>
                                      <a:latin typeface="Cambria Math" panose="02040503050406030204" pitchFamily="18" charset="0"/>
                                    </a:rPr>
                                    <m:t>𝑖</m:t>
                                  </m:r>
                                </m:sub>
                              </m:sSub>
                            </m:e>
                          </m:nary>
                        </m:num>
                        <m:den>
                          <m:r>
                            <a:rPr lang="es-EC" b="0" i="1" smtClean="0">
                              <a:solidFill>
                                <a:schemeClr val="bg1"/>
                              </a:solidFill>
                              <a:latin typeface="Cambria Math" panose="02040503050406030204" pitchFamily="18" charset="0"/>
                            </a:rPr>
                            <m:t>𝑛</m:t>
                          </m:r>
                        </m:den>
                      </m:f>
                    </m:oMath>
                  </m:oMathPara>
                </a14:m>
                <a:endParaRPr lang="es-EC" dirty="0">
                  <a:solidFill>
                    <a:schemeClr val="bg1"/>
                  </a:solidFill>
                </a:endParaRPr>
              </a:p>
            </p:txBody>
          </p:sp>
        </mc:Choice>
        <mc:Fallback xmlns="">
          <p:sp>
            <p:nvSpPr>
              <p:cNvPr id="4" name="CuadroTexto 3">
                <a:extLst>
                  <a:ext uri="{FF2B5EF4-FFF2-40B4-BE49-F238E27FC236}">
                    <a16:creationId xmlns:a16="http://schemas.microsoft.com/office/drawing/2014/main" id="{D23044F4-6958-0796-187D-52BE5C014998}"/>
                  </a:ext>
                </a:extLst>
              </p:cNvPr>
              <p:cNvSpPr txBox="1">
                <a:spLocks noRot="1" noChangeAspect="1" noMove="1" noResize="1" noEditPoints="1" noAdjustHandles="1" noChangeArrowheads="1" noChangeShapeType="1" noTextEdit="1"/>
              </p:cNvSpPr>
              <p:nvPr/>
            </p:nvSpPr>
            <p:spPr>
              <a:xfrm>
                <a:off x="2129986" y="3713886"/>
                <a:ext cx="3688382" cy="543162"/>
              </a:xfrm>
              <a:prstGeom prst="rect">
                <a:avLst/>
              </a:prstGeom>
              <a:blipFill>
                <a:blip r:embed="rId2"/>
                <a:stretch>
                  <a:fillRect/>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7046C585-36E8-2CCF-02D1-5DF18E95FB32}"/>
                  </a:ext>
                </a:extLst>
              </p:cNvPr>
              <p:cNvSpPr txBox="1"/>
              <p:nvPr/>
            </p:nvSpPr>
            <p:spPr>
              <a:xfrm>
                <a:off x="6554068" y="3561669"/>
                <a:ext cx="41383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C" b="0" i="1" smtClean="0">
                          <a:solidFill>
                            <a:schemeClr val="bg1"/>
                          </a:solidFill>
                          <a:latin typeface="Cambria Math" panose="02040503050406030204" pitchFamily="18" charset="0"/>
                        </a:rPr>
                        <m:t>𝑅𝑖𝑒𝑠𝑔𝑜</m:t>
                      </m:r>
                      <m:r>
                        <a:rPr lang="es-EC" b="0" i="1" smtClean="0">
                          <a:solidFill>
                            <a:schemeClr val="bg1"/>
                          </a:solidFill>
                          <a:latin typeface="Cambria Math" panose="02040503050406030204" pitchFamily="18" charset="0"/>
                        </a:rPr>
                        <m:t> </m:t>
                      </m:r>
                      <m:r>
                        <a:rPr lang="es-EC" b="0" i="1" smtClean="0">
                          <a:solidFill>
                            <a:schemeClr val="bg1"/>
                          </a:solidFill>
                          <a:latin typeface="Cambria Math" panose="02040503050406030204" pitchFamily="18" charset="0"/>
                        </a:rPr>
                        <m:t>𝑑𝑒𝑙</m:t>
                      </m:r>
                      <m:r>
                        <a:rPr lang="es-EC" b="0" i="1" smtClean="0">
                          <a:solidFill>
                            <a:schemeClr val="bg1"/>
                          </a:solidFill>
                          <a:latin typeface="Cambria Math" panose="02040503050406030204" pitchFamily="18" charset="0"/>
                        </a:rPr>
                        <m:t> </m:t>
                      </m:r>
                      <m:r>
                        <a:rPr lang="es-EC" b="0" i="1" smtClean="0">
                          <a:solidFill>
                            <a:schemeClr val="bg1"/>
                          </a:solidFill>
                          <a:latin typeface="Cambria Math" panose="02040503050406030204" pitchFamily="18" charset="0"/>
                        </a:rPr>
                        <m:t>𝑎𝑐𝑡𝑖𝑣𝑜</m:t>
                      </m:r>
                      <m:r>
                        <a:rPr lang="es-EC" b="0" i="1" smtClean="0">
                          <a:solidFill>
                            <a:schemeClr val="bg1"/>
                          </a:solidFill>
                          <a:latin typeface="Cambria Math" panose="02040503050406030204" pitchFamily="18" charset="0"/>
                        </a:rPr>
                        <m:t> </m:t>
                      </m:r>
                      <m:r>
                        <a:rPr lang="es-ES" b="0" i="1" smtClean="0">
                          <a:solidFill>
                            <a:schemeClr val="bg1"/>
                          </a:solidFill>
                          <a:latin typeface="Cambria Math" panose="02040503050406030204" pitchFamily="18" charset="0"/>
                        </a:rPr>
                        <m:t>𝑖</m:t>
                      </m:r>
                      <m:r>
                        <a:rPr lang="es-EC" b="0" i="1" smtClean="0">
                          <a:solidFill>
                            <a:schemeClr val="bg1"/>
                          </a:solidFill>
                          <a:latin typeface="Cambria Math" panose="02040503050406030204" pitchFamily="18" charset="0"/>
                        </a:rPr>
                        <m:t>=</m:t>
                      </m:r>
                      <m:rad>
                        <m:radPr>
                          <m:degHide m:val="on"/>
                          <m:ctrlPr>
                            <a:rPr lang="es-EC" i="1" smtClean="0">
                              <a:solidFill>
                                <a:schemeClr val="bg1"/>
                              </a:solidFill>
                              <a:latin typeface="Cambria Math" panose="02040503050406030204" pitchFamily="18" charset="0"/>
                            </a:rPr>
                          </m:ctrlPr>
                        </m:radPr>
                        <m:deg/>
                        <m:e>
                          <m:f>
                            <m:fPr>
                              <m:ctrlPr>
                                <a:rPr lang="es-EC" i="1">
                                  <a:solidFill>
                                    <a:schemeClr val="bg1"/>
                                  </a:solidFill>
                                  <a:latin typeface="Cambria Math" panose="02040503050406030204" pitchFamily="18" charset="0"/>
                                </a:rPr>
                              </m:ctrlPr>
                            </m:fPr>
                            <m:num>
                              <m:nary>
                                <m:naryPr>
                                  <m:chr m:val="∑"/>
                                  <m:ctrlPr>
                                    <a:rPr lang="es-EC" i="1" smtClean="0">
                                      <a:solidFill>
                                        <a:schemeClr val="bg1"/>
                                      </a:solidFill>
                                      <a:latin typeface="Cambria Math" panose="02040503050406030204" pitchFamily="18" charset="0"/>
                                    </a:rPr>
                                  </m:ctrlPr>
                                </m:naryPr>
                                <m:sub>
                                  <m:r>
                                    <m:rPr>
                                      <m:brk m:alnAt="23"/>
                                    </m:rPr>
                                    <a:rPr lang="es-EC" b="0" i="1" smtClean="0">
                                      <a:solidFill>
                                        <a:schemeClr val="bg1"/>
                                      </a:solidFill>
                                      <a:latin typeface="Cambria Math" panose="02040503050406030204" pitchFamily="18" charset="0"/>
                                    </a:rPr>
                                    <m:t>𝑖</m:t>
                                  </m:r>
                                  <m:r>
                                    <a:rPr lang="es-EC" b="0" i="1" smtClean="0">
                                      <a:solidFill>
                                        <a:schemeClr val="bg1"/>
                                      </a:solidFill>
                                      <a:latin typeface="Cambria Math" panose="02040503050406030204" pitchFamily="18" charset="0"/>
                                    </a:rPr>
                                    <m:t>=1</m:t>
                                  </m:r>
                                </m:sub>
                                <m:sup>
                                  <m:r>
                                    <a:rPr lang="es-EC" b="0" i="1" smtClean="0">
                                      <a:solidFill>
                                        <a:schemeClr val="bg1"/>
                                      </a:solidFill>
                                      <a:latin typeface="Cambria Math" panose="02040503050406030204" pitchFamily="18" charset="0"/>
                                    </a:rPr>
                                    <m:t>𝑛</m:t>
                                  </m:r>
                                </m:sup>
                                <m:e>
                                  <m:sSup>
                                    <m:sSupPr>
                                      <m:ctrlPr>
                                        <a:rPr lang="es-EC" i="1" smtClean="0">
                                          <a:solidFill>
                                            <a:schemeClr val="bg1"/>
                                          </a:solidFill>
                                          <a:latin typeface="Cambria Math" panose="02040503050406030204" pitchFamily="18" charset="0"/>
                                        </a:rPr>
                                      </m:ctrlPr>
                                    </m:sSupPr>
                                    <m:e>
                                      <m:d>
                                        <m:dPr>
                                          <m:ctrlPr>
                                            <a:rPr lang="es-EC" i="1" smtClean="0">
                                              <a:solidFill>
                                                <a:schemeClr val="bg1"/>
                                              </a:solidFill>
                                              <a:latin typeface="Cambria Math" panose="02040503050406030204" pitchFamily="18" charset="0"/>
                                            </a:rPr>
                                          </m:ctrlPr>
                                        </m:dPr>
                                        <m:e>
                                          <m:sSub>
                                            <m:sSubPr>
                                              <m:ctrlPr>
                                                <a:rPr lang="es-EC" i="1" smtClean="0">
                                                  <a:solidFill>
                                                    <a:schemeClr val="bg1"/>
                                                  </a:solidFill>
                                                  <a:latin typeface="Cambria Math" panose="02040503050406030204" pitchFamily="18" charset="0"/>
                                                </a:rPr>
                                              </m:ctrlPr>
                                            </m:sSubPr>
                                            <m:e>
                                              <m:r>
                                                <a:rPr lang="es-EC" b="0" i="1" smtClean="0">
                                                  <a:solidFill>
                                                    <a:schemeClr val="bg1"/>
                                                  </a:solidFill>
                                                  <a:latin typeface="Cambria Math" panose="02040503050406030204" pitchFamily="18" charset="0"/>
                                                </a:rPr>
                                                <m:t>𝑅𝑑</m:t>
                                              </m:r>
                                            </m:e>
                                            <m:sub>
                                              <m:r>
                                                <a:rPr lang="es-EC" b="0" i="1" smtClean="0">
                                                  <a:solidFill>
                                                    <a:schemeClr val="bg1"/>
                                                  </a:solidFill>
                                                  <a:latin typeface="Cambria Math" panose="02040503050406030204" pitchFamily="18" charset="0"/>
                                                </a:rPr>
                                                <m:t>𝑖</m:t>
                                              </m:r>
                                            </m:sub>
                                          </m:sSub>
                                          <m:r>
                                            <a:rPr lang="es-EC" b="0" i="1" smtClean="0">
                                              <a:solidFill>
                                                <a:schemeClr val="bg1"/>
                                              </a:solidFill>
                                              <a:latin typeface="Cambria Math" panose="02040503050406030204" pitchFamily="18" charset="0"/>
                                            </a:rPr>
                                            <m:t>−</m:t>
                                          </m:r>
                                          <m:bar>
                                            <m:barPr>
                                              <m:pos m:val="top"/>
                                              <m:ctrlPr>
                                                <a:rPr lang="es-EC" b="0" i="1" smtClean="0">
                                                  <a:solidFill>
                                                    <a:schemeClr val="bg1"/>
                                                  </a:solidFill>
                                                  <a:latin typeface="Cambria Math" panose="02040503050406030204" pitchFamily="18" charset="0"/>
                                                </a:rPr>
                                              </m:ctrlPr>
                                            </m:barPr>
                                            <m:e>
                                              <m:r>
                                                <a:rPr lang="es-EC" b="0" i="1" smtClean="0">
                                                  <a:solidFill>
                                                    <a:schemeClr val="bg1"/>
                                                  </a:solidFill>
                                                  <a:latin typeface="Cambria Math" panose="02040503050406030204" pitchFamily="18" charset="0"/>
                                                </a:rPr>
                                                <m:t>𝑅𝑑</m:t>
                                              </m:r>
                                            </m:e>
                                          </m:bar>
                                        </m:e>
                                      </m:d>
                                    </m:e>
                                    <m:sup>
                                      <m:r>
                                        <a:rPr lang="es-EC" b="0" i="1" smtClean="0">
                                          <a:solidFill>
                                            <a:schemeClr val="bg1"/>
                                          </a:solidFill>
                                          <a:latin typeface="Cambria Math" panose="02040503050406030204" pitchFamily="18" charset="0"/>
                                        </a:rPr>
                                        <m:t>2</m:t>
                                      </m:r>
                                    </m:sup>
                                  </m:sSup>
                                </m:e>
                              </m:nary>
                            </m:num>
                            <m:den>
                              <m:r>
                                <a:rPr lang="es-EC" b="0" i="1" smtClean="0">
                                  <a:solidFill>
                                    <a:schemeClr val="bg1"/>
                                  </a:solidFill>
                                  <a:latin typeface="Cambria Math" panose="02040503050406030204" pitchFamily="18" charset="0"/>
                                </a:rPr>
                                <m:t>𝑛</m:t>
                              </m:r>
                            </m:den>
                          </m:f>
                        </m:e>
                      </m:rad>
                    </m:oMath>
                  </m:oMathPara>
                </a14:m>
                <a:endParaRPr lang="es-EC" dirty="0">
                  <a:solidFill>
                    <a:schemeClr val="bg1"/>
                  </a:solidFill>
                </a:endParaRPr>
              </a:p>
            </p:txBody>
          </p:sp>
        </mc:Choice>
        <mc:Fallback xmlns="">
          <p:sp>
            <p:nvSpPr>
              <p:cNvPr id="5" name="CuadroTexto 4">
                <a:extLst>
                  <a:ext uri="{FF2B5EF4-FFF2-40B4-BE49-F238E27FC236}">
                    <a16:creationId xmlns:a16="http://schemas.microsoft.com/office/drawing/2014/main" id="{7046C585-36E8-2CCF-02D1-5DF18E95FB32}"/>
                  </a:ext>
                </a:extLst>
              </p:cNvPr>
              <p:cNvSpPr txBox="1">
                <a:spLocks noRot="1" noChangeAspect="1" noMove="1" noResize="1" noEditPoints="1" noAdjustHandles="1" noChangeArrowheads="1" noChangeShapeType="1" noTextEdit="1"/>
              </p:cNvSpPr>
              <p:nvPr/>
            </p:nvSpPr>
            <p:spPr>
              <a:xfrm>
                <a:off x="6554068" y="3561669"/>
                <a:ext cx="4138377" cy="818366"/>
              </a:xfrm>
              <a:prstGeom prst="rect">
                <a:avLst/>
              </a:prstGeom>
              <a:blipFill>
                <a:blip r:embed="rId3"/>
                <a:stretch>
                  <a:fillRect b="-741"/>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1ED6341D-ABFD-3EE4-582D-FCBD8043E542}"/>
                  </a:ext>
                </a:extLst>
              </p:cNvPr>
              <p:cNvSpPr txBox="1"/>
              <p:nvPr/>
            </p:nvSpPr>
            <p:spPr>
              <a:xfrm>
                <a:off x="6554068" y="4660808"/>
                <a:ext cx="4337598" cy="596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C" b="0" i="1" smtClean="0">
                          <a:solidFill>
                            <a:schemeClr val="bg1"/>
                          </a:solidFill>
                          <a:latin typeface="Cambria Math" panose="02040503050406030204" pitchFamily="18" charset="0"/>
                        </a:rPr>
                        <m:t>𝐶𝑜𝑣𝑎𝑟𝑖𝑎𝑛𝑧𝑎</m:t>
                      </m:r>
                      <m:r>
                        <a:rPr lang="es-EC" b="0" i="1" smtClean="0">
                          <a:solidFill>
                            <a:schemeClr val="bg1"/>
                          </a:solidFill>
                          <a:latin typeface="Cambria Math" panose="02040503050406030204" pitchFamily="18" charset="0"/>
                        </a:rPr>
                        <m:t> </m:t>
                      </m:r>
                      <m:d>
                        <m:dPr>
                          <m:ctrlPr>
                            <a:rPr lang="es-EC" b="0" i="1" smtClean="0">
                              <a:solidFill>
                                <a:schemeClr val="bg1"/>
                              </a:solidFill>
                              <a:latin typeface="Cambria Math" panose="02040503050406030204" pitchFamily="18" charset="0"/>
                            </a:rPr>
                          </m:ctrlPr>
                        </m:dPr>
                        <m:e>
                          <m:r>
                            <a:rPr lang="es-EC" b="0" i="1" smtClean="0">
                              <a:solidFill>
                                <a:schemeClr val="bg1"/>
                              </a:solidFill>
                              <a:latin typeface="Cambria Math" panose="02040503050406030204" pitchFamily="18" charset="0"/>
                            </a:rPr>
                            <m:t>𝑎</m:t>
                          </m:r>
                          <m:r>
                            <a:rPr lang="es-EC" b="0" i="1" smtClean="0">
                              <a:solidFill>
                                <a:schemeClr val="bg1"/>
                              </a:solidFill>
                              <a:latin typeface="Cambria Math" panose="02040503050406030204" pitchFamily="18" charset="0"/>
                            </a:rPr>
                            <m:t>,</m:t>
                          </m:r>
                          <m:r>
                            <a:rPr lang="es-EC" b="0" i="1" smtClean="0">
                              <a:solidFill>
                                <a:schemeClr val="bg1"/>
                              </a:solidFill>
                              <a:latin typeface="Cambria Math" panose="02040503050406030204" pitchFamily="18" charset="0"/>
                            </a:rPr>
                            <m:t>𝑏</m:t>
                          </m:r>
                        </m:e>
                      </m:d>
                      <m:r>
                        <a:rPr lang="es-EC" b="0" i="1" smtClean="0">
                          <a:solidFill>
                            <a:schemeClr val="bg1"/>
                          </a:solidFill>
                          <a:latin typeface="Cambria Math" panose="02040503050406030204" pitchFamily="18" charset="0"/>
                        </a:rPr>
                        <m:t>=</m:t>
                      </m:r>
                      <m:f>
                        <m:fPr>
                          <m:ctrlPr>
                            <a:rPr lang="es-EC" b="0" i="1" smtClean="0">
                              <a:solidFill>
                                <a:schemeClr val="bg1"/>
                              </a:solidFill>
                              <a:latin typeface="Cambria Math" panose="02040503050406030204" pitchFamily="18" charset="0"/>
                            </a:rPr>
                          </m:ctrlPr>
                        </m:fPr>
                        <m:num>
                          <m:nary>
                            <m:naryPr>
                              <m:chr m:val="∑"/>
                              <m:ctrlPr>
                                <a:rPr lang="es-EC" b="0" i="1" smtClean="0">
                                  <a:solidFill>
                                    <a:schemeClr val="bg1"/>
                                  </a:solidFill>
                                  <a:latin typeface="Cambria Math" panose="02040503050406030204" pitchFamily="18" charset="0"/>
                                </a:rPr>
                              </m:ctrlPr>
                            </m:naryPr>
                            <m:sub>
                              <m:r>
                                <m:rPr>
                                  <m:brk m:alnAt="23"/>
                                </m:rPr>
                                <a:rPr lang="es-EC" b="0" i="1" smtClean="0">
                                  <a:solidFill>
                                    <a:schemeClr val="bg1"/>
                                  </a:solidFill>
                                  <a:latin typeface="Cambria Math" panose="02040503050406030204" pitchFamily="18" charset="0"/>
                                </a:rPr>
                                <m:t>𝑘</m:t>
                              </m:r>
                              <m:r>
                                <a:rPr lang="es-EC" b="0" i="1" smtClean="0">
                                  <a:solidFill>
                                    <a:schemeClr val="bg1"/>
                                  </a:solidFill>
                                  <a:latin typeface="Cambria Math" panose="02040503050406030204" pitchFamily="18" charset="0"/>
                                </a:rPr>
                                <m:t>=1</m:t>
                              </m:r>
                            </m:sub>
                            <m:sup>
                              <m:r>
                                <a:rPr lang="es-EC" b="0" i="1" smtClean="0">
                                  <a:solidFill>
                                    <a:schemeClr val="bg1"/>
                                  </a:solidFill>
                                  <a:latin typeface="Cambria Math" panose="02040503050406030204" pitchFamily="18" charset="0"/>
                                </a:rPr>
                                <m:t>𝑚</m:t>
                              </m:r>
                            </m:sup>
                            <m:e>
                              <m:d>
                                <m:dPr>
                                  <m:ctrlPr>
                                    <a:rPr lang="es-EC" b="0" i="1" smtClean="0">
                                      <a:solidFill>
                                        <a:schemeClr val="bg1"/>
                                      </a:solidFill>
                                      <a:latin typeface="Cambria Math" panose="02040503050406030204" pitchFamily="18" charset="0"/>
                                    </a:rPr>
                                  </m:ctrlPr>
                                </m:dPr>
                                <m:e>
                                  <m:sSub>
                                    <m:sSubPr>
                                      <m:ctrlPr>
                                        <a:rPr lang="es-EC" b="0" i="1" smtClean="0">
                                          <a:solidFill>
                                            <a:schemeClr val="bg1"/>
                                          </a:solidFill>
                                          <a:latin typeface="Cambria Math" panose="02040503050406030204" pitchFamily="18" charset="0"/>
                                        </a:rPr>
                                      </m:ctrlPr>
                                    </m:sSubPr>
                                    <m:e>
                                      <m:r>
                                        <a:rPr lang="es-EC" b="0" i="1" smtClean="0">
                                          <a:solidFill>
                                            <a:schemeClr val="bg1"/>
                                          </a:solidFill>
                                          <a:latin typeface="Cambria Math" panose="02040503050406030204" pitchFamily="18" charset="0"/>
                                        </a:rPr>
                                        <m:t>𝑎</m:t>
                                      </m:r>
                                    </m:e>
                                    <m:sub>
                                      <m:r>
                                        <a:rPr lang="es-EC" b="0" i="1" smtClean="0">
                                          <a:solidFill>
                                            <a:schemeClr val="bg1"/>
                                          </a:solidFill>
                                          <a:latin typeface="Cambria Math" panose="02040503050406030204" pitchFamily="18" charset="0"/>
                                        </a:rPr>
                                        <m:t>𝑘</m:t>
                                      </m:r>
                                    </m:sub>
                                  </m:sSub>
                                  <m:r>
                                    <a:rPr lang="es-EC" b="0" i="1" smtClean="0">
                                      <a:solidFill>
                                        <a:schemeClr val="bg1"/>
                                      </a:solidFill>
                                      <a:latin typeface="Cambria Math" panose="02040503050406030204" pitchFamily="18" charset="0"/>
                                    </a:rPr>
                                    <m:t>−</m:t>
                                  </m:r>
                                  <m:bar>
                                    <m:barPr>
                                      <m:pos m:val="top"/>
                                      <m:ctrlPr>
                                        <a:rPr lang="es-EC" b="0" i="1" smtClean="0">
                                          <a:solidFill>
                                            <a:schemeClr val="bg1"/>
                                          </a:solidFill>
                                          <a:latin typeface="Cambria Math" panose="02040503050406030204" pitchFamily="18" charset="0"/>
                                        </a:rPr>
                                      </m:ctrlPr>
                                    </m:barPr>
                                    <m:e>
                                      <m:r>
                                        <a:rPr lang="es-EC" b="0" i="1" smtClean="0">
                                          <a:solidFill>
                                            <a:schemeClr val="bg1"/>
                                          </a:solidFill>
                                          <a:latin typeface="Cambria Math" panose="02040503050406030204" pitchFamily="18" charset="0"/>
                                        </a:rPr>
                                        <m:t>𝑎</m:t>
                                      </m:r>
                                    </m:e>
                                  </m:bar>
                                </m:e>
                              </m:d>
                              <m:d>
                                <m:dPr>
                                  <m:ctrlPr>
                                    <a:rPr lang="es-EC" b="0" i="1" smtClean="0">
                                      <a:solidFill>
                                        <a:schemeClr val="bg1"/>
                                      </a:solidFill>
                                      <a:latin typeface="Cambria Math" panose="02040503050406030204" pitchFamily="18" charset="0"/>
                                    </a:rPr>
                                  </m:ctrlPr>
                                </m:dPr>
                                <m:e>
                                  <m:sSub>
                                    <m:sSubPr>
                                      <m:ctrlPr>
                                        <a:rPr lang="es-EC" b="0" i="1" smtClean="0">
                                          <a:solidFill>
                                            <a:schemeClr val="bg1"/>
                                          </a:solidFill>
                                          <a:latin typeface="Cambria Math" panose="02040503050406030204" pitchFamily="18" charset="0"/>
                                        </a:rPr>
                                      </m:ctrlPr>
                                    </m:sSubPr>
                                    <m:e>
                                      <m:r>
                                        <a:rPr lang="es-EC" b="0" i="1" smtClean="0">
                                          <a:solidFill>
                                            <a:schemeClr val="bg1"/>
                                          </a:solidFill>
                                          <a:latin typeface="Cambria Math" panose="02040503050406030204" pitchFamily="18" charset="0"/>
                                        </a:rPr>
                                        <m:t>𝑏</m:t>
                                      </m:r>
                                    </m:e>
                                    <m:sub>
                                      <m:r>
                                        <a:rPr lang="es-EC" b="0" i="1" smtClean="0">
                                          <a:solidFill>
                                            <a:schemeClr val="bg1"/>
                                          </a:solidFill>
                                          <a:latin typeface="Cambria Math" panose="02040503050406030204" pitchFamily="18" charset="0"/>
                                        </a:rPr>
                                        <m:t>𝑘</m:t>
                                      </m:r>
                                    </m:sub>
                                  </m:sSub>
                                  <m:r>
                                    <a:rPr lang="es-EC" b="0" i="1" smtClean="0">
                                      <a:solidFill>
                                        <a:schemeClr val="bg1"/>
                                      </a:solidFill>
                                      <a:latin typeface="Cambria Math" panose="02040503050406030204" pitchFamily="18" charset="0"/>
                                    </a:rPr>
                                    <m:t>−</m:t>
                                  </m:r>
                                  <m:bar>
                                    <m:barPr>
                                      <m:pos m:val="top"/>
                                      <m:ctrlPr>
                                        <a:rPr lang="es-EC" b="0" i="1" smtClean="0">
                                          <a:solidFill>
                                            <a:schemeClr val="bg1"/>
                                          </a:solidFill>
                                          <a:latin typeface="Cambria Math" panose="02040503050406030204" pitchFamily="18" charset="0"/>
                                        </a:rPr>
                                      </m:ctrlPr>
                                    </m:barPr>
                                    <m:e>
                                      <m:r>
                                        <a:rPr lang="es-EC" b="0" i="1" smtClean="0">
                                          <a:solidFill>
                                            <a:schemeClr val="bg1"/>
                                          </a:solidFill>
                                          <a:latin typeface="Cambria Math" panose="02040503050406030204" pitchFamily="18" charset="0"/>
                                        </a:rPr>
                                        <m:t>𝑏</m:t>
                                      </m:r>
                                    </m:e>
                                  </m:bar>
                                </m:e>
                              </m:d>
                            </m:e>
                          </m:nary>
                        </m:num>
                        <m:den>
                          <m:r>
                            <a:rPr lang="es-EC" b="0" i="1" smtClean="0">
                              <a:solidFill>
                                <a:schemeClr val="bg1"/>
                              </a:solidFill>
                              <a:latin typeface="Cambria Math" panose="02040503050406030204" pitchFamily="18" charset="0"/>
                            </a:rPr>
                            <m:t>𝑛</m:t>
                          </m:r>
                        </m:den>
                      </m:f>
                    </m:oMath>
                  </m:oMathPara>
                </a14:m>
                <a:endParaRPr lang="es-EC" dirty="0">
                  <a:solidFill>
                    <a:schemeClr val="bg1"/>
                  </a:solidFill>
                </a:endParaRPr>
              </a:p>
            </p:txBody>
          </p:sp>
        </mc:Choice>
        <mc:Fallback xmlns="">
          <p:sp>
            <p:nvSpPr>
              <p:cNvPr id="6" name="CuadroTexto 5">
                <a:extLst>
                  <a:ext uri="{FF2B5EF4-FFF2-40B4-BE49-F238E27FC236}">
                    <a16:creationId xmlns:a16="http://schemas.microsoft.com/office/drawing/2014/main" id="{1ED6341D-ABFD-3EE4-582D-FCBD8043E542}"/>
                  </a:ext>
                </a:extLst>
              </p:cNvPr>
              <p:cNvSpPr txBox="1">
                <a:spLocks noRot="1" noChangeAspect="1" noMove="1" noResize="1" noEditPoints="1" noAdjustHandles="1" noChangeArrowheads="1" noChangeShapeType="1" noTextEdit="1"/>
              </p:cNvSpPr>
              <p:nvPr/>
            </p:nvSpPr>
            <p:spPr>
              <a:xfrm>
                <a:off x="6554068" y="4660808"/>
                <a:ext cx="4337598" cy="596317"/>
              </a:xfrm>
              <a:prstGeom prst="rect">
                <a:avLst/>
              </a:prstGeom>
              <a:blipFill>
                <a:blip r:embed="rId4"/>
                <a:stretch>
                  <a:fillRect/>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4F9CC7CF-7B55-A1A5-437B-395BA561FBC7}"/>
                  </a:ext>
                </a:extLst>
              </p:cNvPr>
              <p:cNvSpPr txBox="1"/>
              <p:nvPr/>
            </p:nvSpPr>
            <p:spPr>
              <a:xfrm>
                <a:off x="2224116" y="4770421"/>
                <a:ext cx="2549609"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C" b="0" i="1" smtClean="0">
                          <a:solidFill>
                            <a:schemeClr val="bg1"/>
                          </a:solidFill>
                          <a:latin typeface="Cambria Math" panose="02040503050406030204" pitchFamily="18" charset="0"/>
                        </a:rPr>
                        <m:t>𝑃𝑒𝑠𝑜𝑠</m:t>
                      </m:r>
                      <m:r>
                        <a:rPr lang="es-EC" b="0" i="1" smtClean="0">
                          <a:solidFill>
                            <a:schemeClr val="bg1"/>
                          </a:solidFill>
                          <a:latin typeface="Cambria Math" panose="02040503050406030204" pitchFamily="18" charset="0"/>
                        </a:rPr>
                        <m:t>= </m:t>
                      </m:r>
                      <m:d>
                        <m:dPr>
                          <m:ctrlPr>
                            <a:rPr lang="es-EC" b="0" i="1" smtClean="0">
                              <a:solidFill>
                                <a:schemeClr val="bg1"/>
                              </a:solidFill>
                              <a:latin typeface="Cambria Math" panose="02040503050406030204" pitchFamily="18" charset="0"/>
                            </a:rPr>
                          </m:ctrlPr>
                        </m:dPr>
                        <m:e>
                          <m:sSub>
                            <m:sSubPr>
                              <m:ctrlPr>
                                <a:rPr lang="es-EC" b="0" i="1" smtClean="0">
                                  <a:solidFill>
                                    <a:schemeClr val="bg1"/>
                                  </a:solidFill>
                                  <a:latin typeface="Cambria Math" panose="02040503050406030204" pitchFamily="18" charset="0"/>
                                </a:rPr>
                              </m:ctrlPr>
                            </m:sSubPr>
                            <m:e>
                              <m:r>
                                <a:rPr lang="es-EC" b="0" i="1" smtClean="0">
                                  <a:solidFill>
                                    <a:schemeClr val="bg1"/>
                                  </a:solidFill>
                                  <a:latin typeface="Cambria Math" panose="02040503050406030204" pitchFamily="18" charset="0"/>
                                </a:rPr>
                                <m:t>𝑝</m:t>
                              </m:r>
                            </m:e>
                            <m:sub>
                              <m:r>
                                <a:rPr lang="es-EC" b="0" i="1" smtClean="0">
                                  <a:solidFill>
                                    <a:schemeClr val="bg1"/>
                                  </a:solidFill>
                                  <a:latin typeface="Cambria Math" panose="02040503050406030204" pitchFamily="18" charset="0"/>
                                </a:rPr>
                                <m:t>𝑎</m:t>
                              </m:r>
                            </m:sub>
                          </m:sSub>
                          <m:r>
                            <a:rPr lang="es-EC" b="0" i="1" smtClean="0">
                              <a:solidFill>
                                <a:schemeClr val="bg1"/>
                              </a:solidFill>
                              <a:latin typeface="Cambria Math" panose="02040503050406030204" pitchFamily="18" charset="0"/>
                            </a:rPr>
                            <m:t>,</m:t>
                          </m:r>
                          <m:sSub>
                            <m:sSubPr>
                              <m:ctrlPr>
                                <a:rPr lang="es-EC" i="1">
                                  <a:solidFill>
                                    <a:schemeClr val="bg1"/>
                                  </a:solidFill>
                                  <a:latin typeface="Cambria Math" panose="02040503050406030204" pitchFamily="18" charset="0"/>
                                </a:rPr>
                              </m:ctrlPr>
                            </m:sSubPr>
                            <m:e>
                              <m:r>
                                <a:rPr lang="es-EC" i="1">
                                  <a:solidFill>
                                    <a:schemeClr val="bg1"/>
                                  </a:solidFill>
                                  <a:latin typeface="Cambria Math" panose="02040503050406030204" pitchFamily="18" charset="0"/>
                                </a:rPr>
                                <m:t>𝑝</m:t>
                              </m:r>
                            </m:e>
                            <m:sub>
                              <m:r>
                                <a:rPr lang="es-EC" b="0" i="1" smtClean="0">
                                  <a:solidFill>
                                    <a:schemeClr val="bg1"/>
                                  </a:solidFill>
                                  <a:latin typeface="Cambria Math" panose="02040503050406030204" pitchFamily="18" charset="0"/>
                                </a:rPr>
                                <m:t>𝑏</m:t>
                              </m:r>
                              <m:r>
                                <a:rPr lang="es-EC" b="0" i="1" smtClean="0">
                                  <a:solidFill>
                                    <a:schemeClr val="bg1"/>
                                  </a:solidFill>
                                  <a:latin typeface="Cambria Math" panose="02040503050406030204" pitchFamily="18" charset="0"/>
                                </a:rPr>
                                <m:t>, ………, </m:t>
                              </m:r>
                            </m:sub>
                          </m:sSub>
                          <m:sSub>
                            <m:sSubPr>
                              <m:ctrlPr>
                                <a:rPr lang="es-EC" i="1">
                                  <a:solidFill>
                                    <a:schemeClr val="bg1"/>
                                  </a:solidFill>
                                  <a:latin typeface="Cambria Math" panose="02040503050406030204" pitchFamily="18" charset="0"/>
                                </a:rPr>
                              </m:ctrlPr>
                            </m:sSubPr>
                            <m:e>
                              <m:r>
                                <a:rPr lang="es-EC" i="1">
                                  <a:solidFill>
                                    <a:schemeClr val="bg1"/>
                                  </a:solidFill>
                                  <a:latin typeface="Cambria Math" panose="02040503050406030204" pitchFamily="18" charset="0"/>
                                </a:rPr>
                                <m:t>𝑝</m:t>
                              </m:r>
                            </m:e>
                            <m:sub>
                              <m:r>
                                <a:rPr lang="es-EC" b="0" i="1" smtClean="0">
                                  <a:solidFill>
                                    <a:schemeClr val="bg1"/>
                                  </a:solidFill>
                                  <a:latin typeface="Cambria Math" panose="02040503050406030204" pitchFamily="18" charset="0"/>
                                </a:rPr>
                                <m:t>𝑚</m:t>
                              </m:r>
                            </m:sub>
                          </m:sSub>
                        </m:e>
                      </m:d>
                    </m:oMath>
                  </m:oMathPara>
                </a14:m>
                <a:endParaRPr lang="es-EC" dirty="0">
                  <a:solidFill>
                    <a:schemeClr val="bg1"/>
                  </a:solidFill>
                </a:endParaRPr>
              </a:p>
            </p:txBody>
          </p:sp>
        </mc:Choice>
        <mc:Fallback xmlns="">
          <p:sp>
            <p:nvSpPr>
              <p:cNvPr id="7" name="CuadroTexto 6">
                <a:extLst>
                  <a:ext uri="{FF2B5EF4-FFF2-40B4-BE49-F238E27FC236}">
                    <a16:creationId xmlns:a16="http://schemas.microsoft.com/office/drawing/2014/main" id="{4F9CC7CF-7B55-A1A5-437B-395BA561FBC7}"/>
                  </a:ext>
                </a:extLst>
              </p:cNvPr>
              <p:cNvSpPr txBox="1">
                <a:spLocks noRot="1" noChangeAspect="1" noMove="1" noResize="1" noEditPoints="1" noAdjustHandles="1" noChangeArrowheads="1" noChangeShapeType="1" noTextEdit="1"/>
              </p:cNvSpPr>
              <p:nvPr/>
            </p:nvSpPr>
            <p:spPr>
              <a:xfrm>
                <a:off x="2224116" y="4770421"/>
                <a:ext cx="2549609" cy="312650"/>
              </a:xfrm>
              <a:prstGeom prst="rect">
                <a:avLst/>
              </a:prstGeom>
              <a:blipFill>
                <a:blip r:embed="rId5"/>
                <a:stretch>
                  <a:fillRect l="-1914" b="-19608"/>
                </a:stretch>
              </a:blipFill>
            </p:spPr>
            <p:txBody>
              <a:bodyPr/>
              <a:lstStyle/>
              <a:p>
                <a:r>
                  <a:rPr lang="es-EC">
                    <a:noFill/>
                  </a:rPr>
                  <a:t> </a:t>
                </a:r>
              </a:p>
            </p:txBody>
          </p:sp>
        </mc:Fallback>
      </mc:AlternateContent>
      <p:cxnSp>
        <p:nvCxnSpPr>
          <p:cNvPr id="8" name="Conector: angular 7">
            <a:extLst>
              <a:ext uri="{FF2B5EF4-FFF2-40B4-BE49-F238E27FC236}">
                <a16:creationId xmlns:a16="http://schemas.microsoft.com/office/drawing/2014/main" id="{819D63DB-CD68-6AD9-DE91-820CE9139DCA}"/>
              </a:ext>
            </a:extLst>
          </p:cNvPr>
          <p:cNvCxnSpPr>
            <a:stCxn id="4" idx="3"/>
            <a:endCxn id="7" idx="3"/>
          </p:cNvCxnSpPr>
          <p:nvPr/>
        </p:nvCxnSpPr>
        <p:spPr>
          <a:xfrm flipH="1">
            <a:off x="4773725" y="3985467"/>
            <a:ext cx="1044643" cy="941279"/>
          </a:xfrm>
          <a:prstGeom prst="bentConnector3">
            <a:avLst>
              <a:gd name="adj1" fmla="val -218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angular 8">
            <a:extLst>
              <a:ext uri="{FF2B5EF4-FFF2-40B4-BE49-F238E27FC236}">
                <a16:creationId xmlns:a16="http://schemas.microsoft.com/office/drawing/2014/main" id="{ECE469B0-DAC1-1524-D8CD-2ACDFA2F1B24}"/>
              </a:ext>
            </a:extLst>
          </p:cNvPr>
          <p:cNvCxnSpPr>
            <a:cxnSpLocks/>
            <a:stCxn id="7" idx="0"/>
            <a:endCxn id="6" idx="3"/>
          </p:cNvCxnSpPr>
          <p:nvPr/>
        </p:nvCxnSpPr>
        <p:spPr>
          <a:xfrm rot="16200000" flipH="1">
            <a:off x="7101020" y="1168322"/>
            <a:ext cx="188546" cy="7392745"/>
          </a:xfrm>
          <a:prstGeom prst="bentConnector4">
            <a:avLst>
              <a:gd name="adj1" fmla="val -179380"/>
              <a:gd name="adj2" fmla="val 103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01757221-49E9-2050-E7FC-0CE3A798C803}"/>
              </a:ext>
            </a:extLst>
          </p:cNvPr>
          <p:cNvCxnSpPr>
            <a:cxnSpLocks/>
          </p:cNvCxnSpPr>
          <p:nvPr/>
        </p:nvCxnSpPr>
        <p:spPr>
          <a:xfrm>
            <a:off x="6355797" y="2868987"/>
            <a:ext cx="0" cy="3583641"/>
          </a:xfrm>
          <a:prstGeom prst="line">
            <a:avLst/>
          </a:prstGeom>
          <a:ln w="762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608E3A61-1A30-8A05-74C7-76AE618CEF4A}"/>
                  </a:ext>
                </a:extLst>
              </p:cNvPr>
              <p:cNvSpPr txBox="1"/>
              <p:nvPr/>
            </p:nvSpPr>
            <p:spPr>
              <a:xfrm>
                <a:off x="3069061" y="5730559"/>
                <a:ext cx="17536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EC" i="1" smtClean="0">
                              <a:solidFill>
                                <a:schemeClr val="bg1"/>
                              </a:solidFill>
                              <a:latin typeface="Cambria Math" panose="02040503050406030204" pitchFamily="18" charset="0"/>
                            </a:rPr>
                          </m:ctrlPr>
                        </m:funcPr>
                        <m:fName/>
                        <m:e>
                          <m:r>
                            <m:rPr>
                              <m:nor/>
                            </m:rPr>
                            <a:rPr lang="es-EC" b="1" dirty="0">
                              <a:solidFill>
                                <a:schemeClr val="bg1"/>
                              </a:solidFill>
                              <a:latin typeface="TradeGothic"/>
                            </a:rPr>
                            <m:t>RENDIMIENTO</m:t>
                          </m:r>
                          <m:r>
                            <m:rPr>
                              <m:nor/>
                            </m:rPr>
                            <a:rPr lang="es-EC" b="1" dirty="0">
                              <a:solidFill>
                                <a:schemeClr val="bg1"/>
                              </a:solidFill>
                              <a:latin typeface="TradeGothic"/>
                            </a:rPr>
                            <m:t> </m:t>
                          </m:r>
                        </m:e>
                      </m:func>
                    </m:oMath>
                  </m:oMathPara>
                </a14:m>
                <a:endParaRPr lang="es-EC" dirty="0">
                  <a:solidFill>
                    <a:schemeClr val="bg1"/>
                  </a:solidFill>
                </a:endParaRPr>
              </a:p>
            </p:txBody>
          </p:sp>
        </mc:Choice>
        <mc:Fallback xmlns="">
          <p:sp>
            <p:nvSpPr>
              <p:cNvPr id="11" name="CuadroTexto 10">
                <a:extLst>
                  <a:ext uri="{FF2B5EF4-FFF2-40B4-BE49-F238E27FC236}">
                    <a16:creationId xmlns:a16="http://schemas.microsoft.com/office/drawing/2014/main" id="{608E3A61-1A30-8A05-74C7-76AE618CEF4A}"/>
                  </a:ext>
                </a:extLst>
              </p:cNvPr>
              <p:cNvSpPr txBox="1">
                <a:spLocks noRot="1" noChangeAspect="1" noMove="1" noResize="1" noEditPoints="1" noAdjustHandles="1" noChangeArrowheads="1" noChangeShapeType="1" noTextEdit="1"/>
              </p:cNvSpPr>
              <p:nvPr/>
            </p:nvSpPr>
            <p:spPr>
              <a:xfrm>
                <a:off x="3069061" y="5730559"/>
                <a:ext cx="1753685" cy="276999"/>
              </a:xfrm>
              <a:prstGeom prst="rect">
                <a:avLst/>
              </a:prstGeom>
              <a:blipFill>
                <a:blip r:embed="rId6"/>
                <a:stretch>
                  <a:fillRect b="-11111"/>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2083F5E7-6729-8182-2396-1DD0443759B6}"/>
                  </a:ext>
                </a:extLst>
              </p:cNvPr>
              <p:cNvSpPr txBox="1"/>
              <p:nvPr/>
            </p:nvSpPr>
            <p:spPr>
              <a:xfrm>
                <a:off x="7402730" y="5628090"/>
                <a:ext cx="1243930" cy="360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EC" i="1" smtClean="0">
                              <a:solidFill>
                                <a:schemeClr val="bg1"/>
                              </a:solidFill>
                              <a:latin typeface="Cambria Math" panose="02040503050406030204" pitchFamily="18" charset="0"/>
                            </a:rPr>
                          </m:ctrlPr>
                        </m:funcPr>
                        <m:fName>
                          <m:limLow>
                            <m:limLowPr>
                              <m:ctrlPr>
                                <a:rPr lang="es-EC" i="1" smtClean="0">
                                  <a:solidFill>
                                    <a:schemeClr val="bg1"/>
                                  </a:solidFill>
                                  <a:latin typeface="Cambria Math" panose="02040503050406030204" pitchFamily="18" charset="0"/>
                                </a:rPr>
                              </m:ctrlPr>
                            </m:limLowPr>
                            <m:e>
                              <m:r>
                                <m:rPr>
                                  <m:sty m:val="p"/>
                                </m:rPr>
                                <a:rPr lang="es-EC" i="0" smtClean="0">
                                  <a:solidFill>
                                    <a:schemeClr val="bg1"/>
                                  </a:solidFill>
                                  <a:latin typeface="Cambria Math" panose="02040503050406030204" pitchFamily="18" charset="0"/>
                                </a:rPr>
                                <m:t>m</m:t>
                              </m:r>
                              <m:r>
                                <m:rPr>
                                  <m:sty m:val="p"/>
                                </m:rPr>
                                <a:rPr lang="es-EC" b="0" i="0" smtClean="0">
                                  <a:solidFill>
                                    <a:schemeClr val="bg1"/>
                                  </a:solidFill>
                                  <a:latin typeface="Cambria Math" panose="02040503050406030204" pitchFamily="18" charset="0"/>
                                </a:rPr>
                                <m:t>in</m:t>
                              </m:r>
                            </m:e>
                            <m:lim>
                              <m:r>
                                <a:rPr lang="es-EC" b="0" i="1" smtClean="0">
                                  <a:solidFill>
                                    <a:schemeClr val="bg1"/>
                                  </a:solidFill>
                                  <a:latin typeface="Cambria Math" panose="02040503050406030204" pitchFamily="18" charset="0"/>
                                </a:rPr>
                                <m:t>𝑚</m:t>
                              </m:r>
                            </m:lim>
                          </m:limLow>
                        </m:fName>
                        <m:e>
                          <m:r>
                            <m:rPr>
                              <m:nor/>
                            </m:rPr>
                            <a:rPr lang="es-EC" b="1" dirty="0">
                              <a:solidFill>
                                <a:schemeClr val="bg1"/>
                              </a:solidFill>
                              <a:latin typeface="TradeGothic"/>
                            </a:rPr>
                            <m:t>R</m:t>
                          </m:r>
                          <m:r>
                            <m:rPr>
                              <m:nor/>
                            </m:rPr>
                            <a:rPr lang="es-EC" b="1" i="0" dirty="0" smtClean="0">
                              <a:solidFill>
                                <a:schemeClr val="bg1"/>
                              </a:solidFill>
                              <a:latin typeface="TradeGothic"/>
                            </a:rPr>
                            <m:t>IESGO</m:t>
                          </m:r>
                          <m:r>
                            <m:rPr>
                              <m:nor/>
                            </m:rPr>
                            <a:rPr lang="es-EC" b="1" dirty="0">
                              <a:solidFill>
                                <a:schemeClr val="bg1"/>
                              </a:solidFill>
                              <a:latin typeface="TradeGothic"/>
                            </a:rPr>
                            <m:t> </m:t>
                          </m:r>
                        </m:e>
                      </m:func>
                    </m:oMath>
                  </m:oMathPara>
                </a14:m>
                <a:endParaRPr lang="es-EC" dirty="0">
                  <a:solidFill>
                    <a:schemeClr val="bg1"/>
                  </a:solidFill>
                </a:endParaRPr>
              </a:p>
            </p:txBody>
          </p:sp>
        </mc:Choice>
        <mc:Fallback xmlns="">
          <p:sp>
            <p:nvSpPr>
              <p:cNvPr id="12" name="CuadroTexto 11">
                <a:extLst>
                  <a:ext uri="{FF2B5EF4-FFF2-40B4-BE49-F238E27FC236}">
                    <a16:creationId xmlns:a16="http://schemas.microsoft.com/office/drawing/2014/main" id="{2083F5E7-6729-8182-2396-1DD0443759B6}"/>
                  </a:ext>
                </a:extLst>
              </p:cNvPr>
              <p:cNvSpPr txBox="1">
                <a:spLocks noRot="1" noChangeAspect="1" noMove="1" noResize="1" noEditPoints="1" noAdjustHandles="1" noChangeArrowheads="1" noChangeShapeType="1" noTextEdit="1"/>
              </p:cNvSpPr>
              <p:nvPr/>
            </p:nvSpPr>
            <p:spPr>
              <a:xfrm>
                <a:off x="7402730" y="5628090"/>
                <a:ext cx="1243930" cy="360612"/>
              </a:xfrm>
              <a:prstGeom prst="rect">
                <a:avLst/>
              </a:prstGeom>
              <a:blipFill>
                <a:blip r:embed="rId7"/>
                <a:stretch>
                  <a:fillRect l="-2451" r="-490" b="-11864"/>
                </a:stretch>
              </a:blipFill>
            </p:spPr>
            <p:txBody>
              <a:bodyPr/>
              <a:lstStyle/>
              <a:p>
                <a:r>
                  <a:rPr lang="es-EC">
                    <a:noFill/>
                  </a:rPr>
                  <a:t> </a:t>
                </a:r>
              </a:p>
            </p:txBody>
          </p:sp>
        </mc:Fallback>
      </mc:AlternateContent>
      <p:pic>
        <p:nvPicPr>
          <p:cNvPr id="13" name="Picture 2" descr="Bolsa de Valores de Quito Sociedad Anónima | Capacitación">
            <a:extLst>
              <a:ext uri="{FF2B5EF4-FFF2-40B4-BE49-F238E27FC236}">
                <a16:creationId xmlns:a16="http://schemas.microsoft.com/office/drawing/2014/main" id="{B5D420EB-0030-E8C8-184E-9A1C080D07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73024" y="7497842"/>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33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9A2103A-3E93-FB80-60D8-66A612867AD7}"/>
              </a:ext>
            </a:extLst>
          </p:cNvPr>
          <p:cNvSpPr txBox="1"/>
          <p:nvPr/>
        </p:nvSpPr>
        <p:spPr>
          <a:xfrm>
            <a:off x="2104008" y="1901524"/>
            <a:ext cx="2489417" cy="2029564"/>
          </a:xfrm>
          <a:prstGeom prst="rect">
            <a:avLst/>
          </a:prstGeom>
        </p:spPr>
        <p:txBody>
          <a:bodyPr vert="horz" lIns="91440" tIns="45720" rIns="91440" bIns="45720" rtlCol="0" anchor="ctr">
            <a:normAutofit/>
          </a:bodyPr>
          <a:lstStyle/>
          <a:p>
            <a:pPr>
              <a:lnSpc>
                <a:spcPct val="90000"/>
              </a:lnSpc>
              <a:spcBef>
                <a:spcPts val="1000"/>
              </a:spcBef>
            </a:pPr>
            <a:r>
              <a:rPr lang="en-US" sz="2400" kern="1200" dirty="0">
                <a:solidFill>
                  <a:schemeClr val="bg1"/>
                </a:solidFill>
                <a:latin typeface="+mn-lt"/>
                <a:ea typeface="+mn-ea"/>
                <a:cs typeface="+mn-cs"/>
              </a:rPr>
              <a:t>¡Gracias!</a:t>
            </a:r>
          </a:p>
        </p:txBody>
      </p:sp>
      <p:sp>
        <p:nvSpPr>
          <p:cNvPr id="6" name="CuadroTexto 5">
            <a:extLst>
              <a:ext uri="{FF2B5EF4-FFF2-40B4-BE49-F238E27FC236}">
                <a16:creationId xmlns:a16="http://schemas.microsoft.com/office/drawing/2014/main" id="{FDC59F52-F14C-ECFE-8AE6-635971153C03}"/>
              </a:ext>
            </a:extLst>
          </p:cNvPr>
          <p:cNvSpPr txBox="1"/>
          <p:nvPr/>
        </p:nvSpPr>
        <p:spPr>
          <a:xfrm>
            <a:off x="2104008" y="4505367"/>
            <a:ext cx="6542843" cy="723275"/>
          </a:xfrm>
          <a:prstGeom prst="rect">
            <a:avLst/>
          </a:prstGeom>
          <a:noFill/>
        </p:spPr>
        <p:txBody>
          <a:bodyPr wrap="square" rtlCol="0">
            <a:spAutoFit/>
          </a:bodyPr>
          <a:lstStyle/>
          <a:p>
            <a:pPr>
              <a:spcAft>
                <a:spcPts val="600"/>
              </a:spcAft>
            </a:pPr>
            <a:r>
              <a:rPr lang="es-EC" b="1" dirty="0">
                <a:solidFill>
                  <a:schemeClr val="bg1"/>
                </a:solidFill>
              </a:rPr>
              <a:t>Sebastián Jácome </a:t>
            </a:r>
            <a:endParaRPr lang="es-ES" dirty="0">
              <a:solidFill>
                <a:schemeClr val="bg1"/>
              </a:solidFill>
            </a:endParaRPr>
          </a:p>
          <a:p>
            <a:pPr>
              <a:spcAft>
                <a:spcPts val="600"/>
              </a:spcAft>
            </a:pPr>
            <a:r>
              <a:rPr lang="es-EC" b="1" dirty="0">
                <a:solidFill>
                  <a:schemeClr val="bg1"/>
                </a:solidFill>
              </a:rPr>
              <a:t>sebastianjacome@bolsadequito.com</a:t>
            </a:r>
            <a:endParaRPr lang="es-EC" dirty="0">
              <a:solidFill>
                <a:schemeClr val="bg1"/>
              </a:solidFill>
            </a:endParaRPr>
          </a:p>
        </p:txBody>
      </p:sp>
      <p:pic>
        <p:nvPicPr>
          <p:cNvPr id="7" name="Image 0" descr="preencoded.png">
            <a:extLst>
              <a:ext uri="{FF2B5EF4-FFF2-40B4-BE49-F238E27FC236}">
                <a16:creationId xmlns:a16="http://schemas.microsoft.com/office/drawing/2014/main" id="{040D83C7-B478-907A-8F29-4410A956A2BB}"/>
              </a:ext>
            </a:extLst>
          </p:cNvPr>
          <p:cNvPicPr>
            <a:picLocks noChangeAspect="1"/>
          </p:cNvPicPr>
          <p:nvPr/>
        </p:nvPicPr>
        <p:blipFill>
          <a:blip r:embed="rId2"/>
          <a:stretch>
            <a:fillRect/>
          </a:stretch>
        </p:blipFill>
        <p:spPr>
          <a:xfrm>
            <a:off x="7315200" y="0"/>
            <a:ext cx="7310526" cy="8229600"/>
          </a:xfrm>
          <a:prstGeom prst="rect">
            <a:avLst/>
          </a:prstGeom>
        </p:spPr>
      </p:pic>
    </p:spTree>
    <p:extLst>
      <p:ext uri="{BB962C8B-B14F-4D97-AF65-F5344CB8AC3E}">
        <p14:creationId xmlns:p14="http://schemas.microsoft.com/office/powerpoint/2010/main" val="1956878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09BF6EDD-36DE-1DA2-D5E0-BD8E40694F5D}"/>
                  </a:ext>
                </a:extLst>
              </p:cNvPr>
              <p:cNvSpPr txBox="1"/>
              <p:nvPr/>
            </p:nvSpPr>
            <p:spPr>
              <a:xfrm>
                <a:off x="1343024" y="4979417"/>
                <a:ext cx="3465372"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C" b="0" i="1" smtClean="0">
                              <a:solidFill>
                                <a:schemeClr val="bg1"/>
                              </a:solidFill>
                              <a:latin typeface="Cambria Math" panose="02040503050406030204" pitchFamily="18" charset="0"/>
                            </a:rPr>
                          </m:ctrlPr>
                        </m:sSubPr>
                        <m:e>
                          <m:r>
                            <a:rPr lang="es-ES" b="0" i="1" smtClean="0">
                              <a:solidFill>
                                <a:schemeClr val="bg1"/>
                              </a:solidFill>
                              <a:latin typeface="Cambria Math" panose="02040503050406030204" pitchFamily="18" charset="0"/>
                            </a:rPr>
                            <m:t>𝑣𝑜𝑙𝑎𝑡𝑖𝑙𝑖𝑑𝑎𝑑</m:t>
                          </m:r>
                        </m:e>
                        <m:sub/>
                      </m:sSub>
                      <m:r>
                        <a:rPr lang="es-EC" b="0" i="1" smtClean="0">
                          <a:solidFill>
                            <a:schemeClr val="bg1"/>
                          </a:solidFill>
                          <a:latin typeface="Cambria Math" panose="02040503050406030204" pitchFamily="18" charset="0"/>
                        </a:rPr>
                        <m:t>= </m:t>
                      </m:r>
                      <m:rad>
                        <m:radPr>
                          <m:degHide m:val="on"/>
                          <m:ctrlPr>
                            <a:rPr lang="es-EC" b="0" i="1" smtClean="0">
                              <a:solidFill>
                                <a:schemeClr val="bg1"/>
                              </a:solidFill>
                              <a:latin typeface="Cambria Math" panose="02040503050406030204" pitchFamily="18" charset="0"/>
                            </a:rPr>
                          </m:ctrlPr>
                        </m:radPr>
                        <m:deg/>
                        <m:e>
                          <m:f>
                            <m:fPr>
                              <m:ctrlPr>
                                <a:rPr lang="es-EC" b="0" i="1" smtClean="0">
                                  <a:solidFill>
                                    <a:schemeClr val="bg1"/>
                                  </a:solidFill>
                                  <a:latin typeface="Cambria Math" panose="02040503050406030204" pitchFamily="18" charset="0"/>
                                </a:rPr>
                              </m:ctrlPr>
                            </m:fPr>
                            <m:num>
                              <m:nary>
                                <m:naryPr>
                                  <m:chr m:val="∑"/>
                                  <m:ctrlPr>
                                    <a:rPr lang="es-EC" i="1">
                                      <a:solidFill>
                                        <a:schemeClr val="bg1"/>
                                      </a:solidFill>
                                      <a:latin typeface="Cambria Math" panose="02040503050406030204" pitchFamily="18" charset="0"/>
                                    </a:rPr>
                                  </m:ctrlPr>
                                </m:naryPr>
                                <m:sub>
                                  <m:r>
                                    <m:rPr>
                                      <m:brk m:alnAt="23"/>
                                    </m:rPr>
                                    <a:rPr lang="es-EC" i="1">
                                      <a:solidFill>
                                        <a:schemeClr val="bg1"/>
                                      </a:solidFill>
                                      <a:latin typeface="Cambria Math" panose="02040503050406030204" pitchFamily="18" charset="0"/>
                                    </a:rPr>
                                    <m:t>𝑖</m:t>
                                  </m:r>
                                  <m:r>
                                    <a:rPr lang="es-EC" i="1">
                                      <a:solidFill>
                                        <a:schemeClr val="bg1"/>
                                      </a:solidFill>
                                      <a:latin typeface="Cambria Math" panose="02040503050406030204" pitchFamily="18" charset="0"/>
                                    </a:rPr>
                                    <m:t>=1</m:t>
                                  </m:r>
                                </m:sub>
                                <m:sup>
                                  <m:r>
                                    <a:rPr lang="es-EC" i="1">
                                      <a:solidFill>
                                        <a:schemeClr val="bg1"/>
                                      </a:solidFill>
                                      <a:latin typeface="Cambria Math" panose="02040503050406030204" pitchFamily="18" charset="0"/>
                                    </a:rPr>
                                    <m:t>𝑛</m:t>
                                  </m:r>
                                </m:sup>
                                <m:e>
                                  <m:sSup>
                                    <m:sSupPr>
                                      <m:ctrlPr>
                                        <a:rPr lang="es-ES" i="1" smtClean="0">
                                          <a:solidFill>
                                            <a:schemeClr val="bg1"/>
                                          </a:solidFill>
                                          <a:latin typeface="Cambria Math" panose="02040503050406030204" pitchFamily="18" charset="0"/>
                                        </a:rPr>
                                      </m:ctrlPr>
                                    </m:sSupPr>
                                    <m:e>
                                      <m:sSub>
                                        <m:sSubPr>
                                          <m:ctrlPr>
                                            <a:rPr lang="es-EC"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rPr>
                                            <m:t>(</m:t>
                                          </m:r>
                                          <m:r>
                                            <a:rPr lang="es-EC" i="1">
                                              <a:solidFill>
                                                <a:schemeClr val="bg1"/>
                                              </a:solidFill>
                                              <a:latin typeface="Cambria Math" panose="02040503050406030204" pitchFamily="18" charset="0"/>
                                            </a:rPr>
                                            <m:t>𝑅𝑑</m:t>
                                          </m:r>
                                        </m:e>
                                        <m:sub>
                                          <m:r>
                                            <a:rPr lang="es-EC" i="1">
                                              <a:solidFill>
                                                <a:schemeClr val="bg1"/>
                                              </a:solidFill>
                                              <a:latin typeface="Cambria Math" panose="02040503050406030204" pitchFamily="18" charset="0"/>
                                            </a:rPr>
                                            <m:t>𝑖</m:t>
                                          </m:r>
                                        </m:sub>
                                      </m:sSub>
                                      <m:r>
                                        <a:rPr lang="es-ES" i="1">
                                          <a:solidFill>
                                            <a:schemeClr val="bg1"/>
                                          </a:solidFill>
                                          <a:latin typeface="Cambria Math" panose="02040503050406030204" pitchFamily="18" charset="0"/>
                                        </a:rPr>
                                        <m:t>−</m:t>
                                      </m:r>
                                      <m:acc>
                                        <m:accPr>
                                          <m:chr m:val="̅"/>
                                          <m:ctrlPr>
                                            <a:rPr lang="es-ES" i="1">
                                              <a:solidFill>
                                                <a:schemeClr val="bg1"/>
                                              </a:solidFill>
                                              <a:latin typeface="Cambria Math" panose="02040503050406030204" pitchFamily="18" charset="0"/>
                                            </a:rPr>
                                          </m:ctrlPr>
                                        </m:accPr>
                                        <m:e>
                                          <m:r>
                                            <a:rPr lang="es-EC" i="1">
                                              <a:solidFill>
                                                <a:schemeClr val="bg1"/>
                                              </a:solidFill>
                                              <a:latin typeface="Cambria Math" panose="02040503050406030204" pitchFamily="18" charset="0"/>
                                            </a:rPr>
                                            <m:t>𝑅𝑑</m:t>
                                          </m:r>
                                        </m:e>
                                      </m:acc>
                                      <m:r>
                                        <a:rPr lang="es-ES" i="1">
                                          <a:solidFill>
                                            <a:schemeClr val="bg1"/>
                                          </a:solidFill>
                                          <a:latin typeface="Cambria Math" panose="02040503050406030204" pitchFamily="18" charset="0"/>
                                        </a:rPr>
                                        <m:t>)</m:t>
                                      </m:r>
                                    </m:e>
                                    <m:sup>
                                      <m:r>
                                        <a:rPr lang="es-ES" b="0" i="1" smtClean="0">
                                          <a:solidFill>
                                            <a:schemeClr val="bg1"/>
                                          </a:solidFill>
                                          <a:latin typeface="Cambria Math" panose="02040503050406030204" pitchFamily="18" charset="0"/>
                                        </a:rPr>
                                        <m:t>2</m:t>
                                      </m:r>
                                    </m:sup>
                                  </m:sSup>
                                </m:e>
                              </m:nary>
                            </m:num>
                            <m:den>
                              <m:r>
                                <a:rPr lang="es-EC" i="1">
                                  <a:solidFill>
                                    <a:schemeClr val="bg1"/>
                                  </a:solidFill>
                                  <a:latin typeface="Cambria Math" panose="02040503050406030204" pitchFamily="18" charset="0"/>
                                </a:rPr>
                                <m:t>𝑛</m:t>
                              </m:r>
                              <m:r>
                                <a:rPr lang="es-ES" i="1">
                                  <a:solidFill>
                                    <a:schemeClr val="bg1"/>
                                  </a:solidFill>
                                  <a:latin typeface="Cambria Math" panose="02040503050406030204" pitchFamily="18" charset="0"/>
                                </a:rPr>
                                <m:t>−1</m:t>
                              </m:r>
                            </m:den>
                          </m:f>
                        </m:e>
                      </m:rad>
                    </m:oMath>
                  </m:oMathPara>
                </a14:m>
                <a:endParaRPr lang="es-EC" dirty="0">
                  <a:solidFill>
                    <a:schemeClr val="bg1"/>
                  </a:solidFill>
                </a:endParaRPr>
              </a:p>
            </p:txBody>
          </p:sp>
        </mc:Choice>
        <mc:Fallback xmlns="">
          <p:sp>
            <p:nvSpPr>
              <p:cNvPr id="2" name="CuadroTexto 1">
                <a:extLst>
                  <a:ext uri="{FF2B5EF4-FFF2-40B4-BE49-F238E27FC236}">
                    <a16:creationId xmlns:a16="http://schemas.microsoft.com/office/drawing/2014/main" id="{09BF6EDD-36DE-1DA2-D5E0-BD8E40694F5D}"/>
                  </a:ext>
                </a:extLst>
              </p:cNvPr>
              <p:cNvSpPr txBox="1">
                <a:spLocks noRot="1" noChangeAspect="1" noMove="1" noResize="1" noEditPoints="1" noAdjustHandles="1" noChangeArrowheads="1" noChangeShapeType="1" noTextEdit="1"/>
              </p:cNvSpPr>
              <p:nvPr/>
            </p:nvSpPr>
            <p:spPr>
              <a:xfrm>
                <a:off x="1343024" y="4979417"/>
                <a:ext cx="3465372" cy="818366"/>
              </a:xfrm>
              <a:prstGeom prst="rect">
                <a:avLst/>
              </a:prstGeom>
              <a:blipFill>
                <a:blip r:embed="rId2"/>
                <a:stretch>
                  <a:fillRect/>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0C6CE6D-2E10-E944-02E8-763B4DBDE602}"/>
                  </a:ext>
                </a:extLst>
              </p:cNvPr>
              <p:cNvSpPr txBox="1"/>
              <p:nvPr/>
            </p:nvSpPr>
            <p:spPr>
              <a:xfrm>
                <a:off x="1343024" y="3844897"/>
                <a:ext cx="2704523" cy="543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C" b="0" i="1" smtClean="0">
                              <a:solidFill>
                                <a:schemeClr val="bg1"/>
                              </a:solidFill>
                              <a:latin typeface="Cambria Math" panose="02040503050406030204" pitchFamily="18" charset="0"/>
                            </a:rPr>
                          </m:ctrlPr>
                        </m:sSubPr>
                        <m:e>
                          <m:r>
                            <a:rPr lang="es-EC" i="1">
                              <a:solidFill>
                                <a:schemeClr val="bg1"/>
                              </a:solidFill>
                              <a:latin typeface="Cambria Math" panose="02040503050406030204" pitchFamily="18" charset="0"/>
                            </a:rPr>
                            <m:t>𝑟𝑒𝑛𝑑𝑖𝑚𝑖𝑒𝑛𝑡𝑜</m:t>
                          </m:r>
                        </m:e>
                        <m:sub/>
                      </m:sSub>
                      <m:r>
                        <a:rPr lang="es-EC" b="0" i="1" smtClean="0">
                          <a:solidFill>
                            <a:schemeClr val="bg1"/>
                          </a:solidFill>
                          <a:latin typeface="Cambria Math" panose="02040503050406030204" pitchFamily="18" charset="0"/>
                        </a:rPr>
                        <m:t>= </m:t>
                      </m:r>
                      <m:f>
                        <m:fPr>
                          <m:ctrlPr>
                            <a:rPr lang="es-EC" b="0" i="1" smtClean="0">
                              <a:solidFill>
                                <a:schemeClr val="bg1"/>
                              </a:solidFill>
                              <a:latin typeface="Cambria Math" panose="02040503050406030204" pitchFamily="18" charset="0"/>
                            </a:rPr>
                          </m:ctrlPr>
                        </m:fPr>
                        <m:num>
                          <m:nary>
                            <m:naryPr>
                              <m:chr m:val="∑"/>
                              <m:ctrlPr>
                                <a:rPr lang="es-EC" b="0" i="1" smtClean="0">
                                  <a:solidFill>
                                    <a:schemeClr val="bg1"/>
                                  </a:solidFill>
                                  <a:latin typeface="Cambria Math" panose="02040503050406030204" pitchFamily="18" charset="0"/>
                                </a:rPr>
                              </m:ctrlPr>
                            </m:naryPr>
                            <m:sub>
                              <m:r>
                                <m:rPr>
                                  <m:brk m:alnAt="23"/>
                                </m:rPr>
                                <a:rPr lang="es-EC" b="0" i="1" smtClean="0">
                                  <a:solidFill>
                                    <a:schemeClr val="bg1"/>
                                  </a:solidFill>
                                  <a:latin typeface="Cambria Math" panose="02040503050406030204" pitchFamily="18" charset="0"/>
                                </a:rPr>
                                <m:t>𝑖</m:t>
                              </m:r>
                              <m:r>
                                <a:rPr lang="es-EC" b="0" i="1" smtClean="0">
                                  <a:solidFill>
                                    <a:schemeClr val="bg1"/>
                                  </a:solidFill>
                                  <a:latin typeface="Cambria Math" panose="02040503050406030204" pitchFamily="18" charset="0"/>
                                </a:rPr>
                                <m:t>=1</m:t>
                              </m:r>
                            </m:sub>
                            <m:sup>
                              <m:r>
                                <a:rPr lang="es-EC" b="0" i="1" smtClean="0">
                                  <a:solidFill>
                                    <a:schemeClr val="bg1"/>
                                  </a:solidFill>
                                  <a:latin typeface="Cambria Math" panose="02040503050406030204" pitchFamily="18" charset="0"/>
                                </a:rPr>
                                <m:t>𝑛</m:t>
                              </m:r>
                            </m:sup>
                            <m:e>
                              <m:sSub>
                                <m:sSubPr>
                                  <m:ctrlPr>
                                    <a:rPr lang="es-EC" b="0" i="1" smtClean="0">
                                      <a:solidFill>
                                        <a:schemeClr val="bg1"/>
                                      </a:solidFill>
                                      <a:latin typeface="Cambria Math" panose="02040503050406030204" pitchFamily="18" charset="0"/>
                                    </a:rPr>
                                  </m:ctrlPr>
                                </m:sSubPr>
                                <m:e>
                                  <m:r>
                                    <a:rPr lang="es-EC" b="0" i="1" smtClean="0">
                                      <a:solidFill>
                                        <a:schemeClr val="bg1"/>
                                      </a:solidFill>
                                      <a:latin typeface="Cambria Math" panose="02040503050406030204" pitchFamily="18" charset="0"/>
                                    </a:rPr>
                                    <m:t>𝑅𝑑</m:t>
                                  </m:r>
                                </m:e>
                                <m:sub>
                                  <m:r>
                                    <a:rPr lang="es-EC" b="0" i="1" smtClean="0">
                                      <a:solidFill>
                                        <a:schemeClr val="bg1"/>
                                      </a:solidFill>
                                      <a:latin typeface="Cambria Math" panose="02040503050406030204" pitchFamily="18" charset="0"/>
                                    </a:rPr>
                                    <m:t>𝑖</m:t>
                                  </m:r>
                                </m:sub>
                              </m:sSub>
                            </m:e>
                          </m:nary>
                        </m:num>
                        <m:den>
                          <m:r>
                            <a:rPr lang="es-EC" b="0" i="1" smtClean="0">
                              <a:solidFill>
                                <a:schemeClr val="bg1"/>
                              </a:solidFill>
                              <a:latin typeface="Cambria Math" panose="02040503050406030204" pitchFamily="18" charset="0"/>
                            </a:rPr>
                            <m:t>𝑛</m:t>
                          </m:r>
                        </m:den>
                      </m:f>
                    </m:oMath>
                  </m:oMathPara>
                </a14:m>
                <a:endParaRPr lang="es-EC" dirty="0">
                  <a:solidFill>
                    <a:schemeClr val="bg1"/>
                  </a:solidFill>
                </a:endParaRPr>
              </a:p>
            </p:txBody>
          </p:sp>
        </mc:Choice>
        <mc:Fallback xmlns="">
          <p:sp>
            <p:nvSpPr>
              <p:cNvPr id="3" name="CuadroTexto 2">
                <a:extLst>
                  <a:ext uri="{FF2B5EF4-FFF2-40B4-BE49-F238E27FC236}">
                    <a16:creationId xmlns:a16="http://schemas.microsoft.com/office/drawing/2014/main" id="{F0C6CE6D-2E10-E944-02E8-763B4DBDE602}"/>
                  </a:ext>
                </a:extLst>
              </p:cNvPr>
              <p:cNvSpPr txBox="1">
                <a:spLocks noRot="1" noChangeAspect="1" noMove="1" noResize="1" noEditPoints="1" noAdjustHandles="1" noChangeArrowheads="1" noChangeShapeType="1" noTextEdit="1"/>
              </p:cNvSpPr>
              <p:nvPr/>
            </p:nvSpPr>
            <p:spPr>
              <a:xfrm>
                <a:off x="1343024" y="3844897"/>
                <a:ext cx="2704523" cy="543162"/>
              </a:xfrm>
              <a:prstGeom prst="rect">
                <a:avLst/>
              </a:prstGeom>
              <a:blipFill>
                <a:blip r:embed="rId3"/>
                <a:stretch>
                  <a:fillRect/>
                </a:stretch>
              </a:blipFill>
            </p:spPr>
            <p:txBody>
              <a:bodyPr/>
              <a:lstStyle/>
              <a:p>
                <a:r>
                  <a:rPr lang="es-EC">
                    <a:noFill/>
                  </a:rPr>
                  <a:t> </a:t>
                </a:r>
              </a:p>
            </p:txBody>
          </p:sp>
        </mc:Fallback>
      </mc:AlternateContent>
      <p:sp>
        <p:nvSpPr>
          <p:cNvPr id="4" name="CuadroTexto 3">
            <a:extLst>
              <a:ext uri="{FF2B5EF4-FFF2-40B4-BE49-F238E27FC236}">
                <a16:creationId xmlns:a16="http://schemas.microsoft.com/office/drawing/2014/main" id="{C799A2FC-83D8-5883-03B9-20140F22691C}"/>
              </a:ext>
            </a:extLst>
          </p:cNvPr>
          <p:cNvSpPr txBox="1"/>
          <p:nvPr/>
        </p:nvSpPr>
        <p:spPr>
          <a:xfrm>
            <a:off x="6667130" y="4388059"/>
            <a:ext cx="2823099" cy="646331"/>
          </a:xfrm>
          <a:prstGeom prst="rect">
            <a:avLst/>
          </a:prstGeom>
          <a:noFill/>
          <a:ln>
            <a:solidFill>
              <a:schemeClr val="accent1"/>
            </a:solidFill>
          </a:ln>
        </p:spPr>
        <p:txBody>
          <a:bodyPr wrap="square" rtlCol="0">
            <a:spAutoFit/>
          </a:bodyPr>
          <a:lstStyle/>
          <a:p>
            <a:pPr algn="ctr"/>
            <a:r>
              <a:rPr lang="es-ES" dirty="0">
                <a:solidFill>
                  <a:schemeClr val="bg1"/>
                </a:solidFill>
              </a:rPr>
              <a:t>Rendimiento de una inversión</a:t>
            </a:r>
            <a:endParaRPr lang="es-EC" dirty="0">
              <a:solidFill>
                <a:schemeClr val="bg1"/>
              </a:solidFill>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F13FF2EF-1CF8-77DF-D0CD-84F165F03299}"/>
                  </a:ext>
                </a:extLst>
              </p:cNvPr>
              <p:cNvSpPr txBox="1"/>
              <p:nvPr/>
            </p:nvSpPr>
            <p:spPr>
              <a:xfrm>
                <a:off x="5910895" y="3681932"/>
                <a:ext cx="4661854"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bg1"/>
                          </a:solidFill>
                          <a:latin typeface="Cambria Math" panose="02040503050406030204" pitchFamily="18" charset="0"/>
                        </a:rPr>
                        <m:t>𝑆h𝑎𝑟𝑝𝑒</m:t>
                      </m:r>
                      <m:r>
                        <a:rPr lang="es-ES" b="0" i="1" smtClean="0">
                          <a:solidFill>
                            <a:schemeClr val="bg1"/>
                          </a:solidFill>
                          <a:latin typeface="Cambria Math" panose="02040503050406030204" pitchFamily="18" charset="0"/>
                        </a:rPr>
                        <m:t> </m:t>
                      </m:r>
                      <m:r>
                        <a:rPr lang="es-ES" b="0" i="1" smtClean="0">
                          <a:solidFill>
                            <a:schemeClr val="bg1"/>
                          </a:solidFill>
                          <a:latin typeface="Cambria Math" panose="02040503050406030204" pitchFamily="18" charset="0"/>
                        </a:rPr>
                        <m:t>𝑅𝑎𝑡𝑖𝑜</m:t>
                      </m:r>
                      <m:r>
                        <a:rPr lang="es-ES" b="0" i="1" smtClean="0">
                          <a:solidFill>
                            <a:schemeClr val="bg1"/>
                          </a:solidFill>
                          <a:latin typeface="Cambria Math" panose="02040503050406030204" pitchFamily="18" charset="0"/>
                        </a:rPr>
                        <m:t>= </m:t>
                      </m:r>
                      <m:f>
                        <m:fPr>
                          <m:ctrlPr>
                            <a:rPr lang="es-ES" b="0" i="1" smtClean="0">
                              <a:solidFill>
                                <a:schemeClr val="bg1"/>
                              </a:solidFill>
                              <a:latin typeface="Cambria Math" panose="02040503050406030204" pitchFamily="18" charset="0"/>
                            </a:rPr>
                          </m:ctrlPr>
                        </m:fPr>
                        <m:num>
                          <m:r>
                            <a:rPr lang="es-ES" b="0" i="1" smtClean="0">
                              <a:solidFill>
                                <a:schemeClr val="bg1"/>
                              </a:solidFill>
                              <a:latin typeface="Cambria Math" panose="02040503050406030204" pitchFamily="18" charset="0"/>
                            </a:rPr>
                            <m:t>𝑟𝑒𝑛𝑑𝑖𝑚𝑖𝑒𝑛𝑡𝑜</m:t>
                          </m:r>
                          <m:r>
                            <a:rPr lang="es-ES" b="0" i="1" smtClean="0">
                              <a:solidFill>
                                <a:schemeClr val="bg1"/>
                              </a:solidFill>
                              <a:latin typeface="Cambria Math" panose="02040503050406030204" pitchFamily="18" charset="0"/>
                            </a:rPr>
                            <m:t> −</m:t>
                          </m:r>
                          <m:r>
                            <a:rPr lang="es-ES" b="0" i="1" smtClean="0">
                              <a:solidFill>
                                <a:schemeClr val="bg1"/>
                              </a:solidFill>
                              <a:latin typeface="Cambria Math" panose="02040503050406030204" pitchFamily="18" charset="0"/>
                            </a:rPr>
                            <m:t>𝑐𝑎𝑟𝑡𝑒𝑟𝑎</m:t>
                          </m:r>
                          <m:r>
                            <a:rPr lang="es-ES" b="0" i="1" smtClean="0">
                              <a:solidFill>
                                <a:schemeClr val="bg1"/>
                              </a:solidFill>
                              <a:latin typeface="Cambria Math" panose="02040503050406030204" pitchFamily="18" charset="0"/>
                            </a:rPr>
                            <m:t> (</m:t>
                          </m:r>
                          <m:r>
                            <a:rPr lang="es-ES" b="0" i="1" smtClean="0">
                              <a:solidFill>
                                <a:schemeClr val="bg1"/>
                              </a:solidFill>
                              <a:latin typeface="Cambria Math" panose="02040503050406030204" pitchFamily="18" charset="0"/>
                            </a:rPr>
                            <m:t>𝑟𝑓</m:t>
                          </m:r>
                          <m:r>
                            <a:rPr lang="es-ES" b="0" i="1" smtClean="0">
                              <a:solidFill>
                                <a:schemeClr val="bg1"/>
                              </a:solidFill>
                              <a:latin typeface="Cambria Math" panose="02040503050406030204" pitchFamily="18" charset="0"/>
                            </a:rPr>
                            <m:t>)</m:t>
                          </m:r>
                        </m:num>
                        <m:den>
                          <m:r>
                            <a:rPr lang="es-ES" b="0" i="1" smtClean="0">
                              <a:solidFill>
                                <a:schemeClr val="bg1"/>
                              </a:solidFill>
                              <a:latin typeface="Cambria Math" panose="02040503050406030204" pitchFamily="18" charset="0"/>
                            </a:rPr>
                            <m:t>𝑣𝑜𝑙𝑎𝑡𝑖𝑙𝑖𝑑𝑎𝑑</m:t>
                          </m:r>
                        </m:den>
                      </m:f>
                    </m:oMath>
                  </m:oMathPara>
                </a14:m>
                <a:endParaRPr lang="es-EC" dirty="0">
                  <a:solidFill>
                    <a:schemeClr val="bg1"/>
                  </a:solidFill>
                </a:endParaRPr>
              </a:p>
            </p:txBody>
          </p:sp>
        </mc:Choice>
        <mc:Fallback xmlns="">
          <p:sp>
            <p:nvSpPr>
              <p:cNvPr id="5" name="CuadroTexto 4">
                <a:extLst>
                  <a:ext uri="{FF2B5EF4-FFF2-40B4-BE49-F238E27FC236}">
                    <a16:creationId xmlns:a16="http://schemas.microsoft.com/office/drawing/2014/main" id="{F13FF2EF-1CF8-77DF-D0CD-84F165F03299}"/>
                  </a:ext>
                </a:extLst>
              </p:cNvPr>
              <p:cNvSpPr txBox="1">
                <a:spLocks noRot="1" noChangeAspect="1" noMove="1" noResize="1" noEditPoints="1" noAdjustHandles="1" noChangeArrowheads="1" noChangeShapeType="1" noTextEdit="1"/>
              </p:cNvSpPr>
              <p:nvPr/>
            </p:nvSpPr>
            <p:spPr>
              <a:xfrm>
                <a:off x="5910895" y="3681932"/>
                <a:ext cx="4661854" cy="525785"/>
              </a:xfrm>
              <a:prstGeom prst="rect">
                <a:avLst/>
              </a:prstGeom>
              <a:blipFill>
                <a:blip r:embed="rId4"/>
                <a:stretch>
                  <a:fillRect/>
                </a:stretch>
              </a:blipFill>
            </p:spPr>
            <p:txBody>
              <a:bodyPr/>
              <a:lstStyle/>
              <a:p>
                <a:r>
                  <a:rPr lang="es-EC">
                    <a:noFill/>
                  </a:rPr>
                  <a:t> </a:t>
                </a:r>
              </a:p>
            </p:txBody>
          </p:sp>
        </mc:Fallback>
      </mc:AlternateContent>
      <p:sp>
        <p:nvSpPr>
          <p:cNvPr id="6" name="Título 1">
            <a:extLst>
              <a:ext uri="{FF2B5EF4-FFF2-40B4-BE49-F238E27FC236}">
                <a16:creationId xmlns:a16="http://schemas.microsoft.com/office/drawing/2014/main" id="{DEC92E7E-07CB-A4D8-497C-B68FA039DFBE}"/>
              </a:ext>
            </a:extLst>
          </p:cNvPr>
          <p:cNvSpPr txBox="1">
            <a:spLocks/>
          </p:cNvSpPr>
          <p:nvPr/>
        </p:nvSpPr>
        <p:spPr>
          <a:xfrm>
            <a:off x="838200" y="365125"/>
            <a:ext cx="9229725" cy="93101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000" b="1" dirty="0">
                <a:solidFill>
                  <a:schemeClr val="bg1"/>
                </a:solidFill>
                <a:latin typeface="Avenir Black" panose="02000503020000020003" pitchFamily="2" charset="0"/>
              </a:rPr>
              <a:t>Análisis predictivo</a:t>
            </a:r>
            <a:endParaRPr lang="es-EC" sz="4000" b="1" dirty="0">
              <a:solidFill>
                <a:schemeClr val="bg1"/>
              </a:solidFill>
              <a:latin typeface="Avenir Black" panose="02000503020000020003" pitchFamily="2" charset="0"/>
            </a:endParaRPr>
          </a:p>
        </p:txBody>
      </p:sp>
      <p:sp>
        <p:nvSpPr>
          <p:cNvPr id="7" name="Marcador de contenido 3">
            <a:extLst>
              <a:ext uri="{FF2B5EF4-FFF2-40B4-BE49-F238E27FC236}">
                <a16:creationId xmlns:a16="http://schemas.microsoft.com/office/drawing/2014/main" id="{E2630579-160E-BC04-D575-9B87A187F4DC}"/>
              </a:ext>
            </a:extLst>
          </p:cNvPr>
          <p:cNvSpPr txBox="1">
            <a:spLocks/>
          </p:cNvSpPr>
          <p:nvPr/>
        </p:nvSpPr>
        <p:spPr>
          <a:xfrm>
            <a:off x="838200" y="1825625"/>
            <a:ext cx="13288766" cy="1603375"/>
          </a:xfrm>
          <a:prstGeom prst="rect">
            <a:avLst/>
          </a:prstGeom>
        </p:spPr>
        <p:txBody>
          <a:bodyPr>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ES" b="1">
                <a:solidFill>
                  <a:schemeClr val="bg1"/>
                </a:solidFill>
              </a:rPr>
              <a:t>Sharpe Ratio</a:t>
            </a:r>
          </a:p>
          <a:p>
            <a:pPr marL="0" indent="0">
              <a:buFont typeface="Arial" pitchFamily="34" charset="0"/>
              <a:buNone/>
            </a:pPr>
            <a:endParaRPr lang="es-ES">
              <a:solidFill>
                <a:schemeClr val="bg1"/>
              </a:solidFill>
            </a:endParaRPr>
          </a:p>
          <a:p>
            <a:pPr lvl="1"/>
            <a:r>
              <a:rPr lang="es-ES">
                <a:solidFill>
                  <a:schemeClr val="bg1"/>
                </a:solidFill>
              </a:rPr>
              <a:t>Cuantifica el riesgo no sistemático en el mercado .</a:t>
            </a:r>
          </a:p>
          <a:p>
            <a:pPr lvl="1"/>
            <a:r>
              <a:rPr lang="es-EC">
                <a:solidFill>
                  <a:schemeClr val="bg1"/>
                </a:solidFill>
              </a:rPr>
              <a:t>Mide el rendimiento de una inversión en comparación con una cartera o con un activo libre de riesgo.</a:t>
            </a:r>
            <a:endParaRPr lang="es-EC" dirty="0">
              <a:solidFill>
                <a:schemeClr val="bg1"/>
              </a:solidFill>
            </a:endParaRPr>
          </a:p>
        </p:txBody>
      </p:sp>
      <p:pic>
        <p:nvPicPr>
          <p:cNvPr id="8" name="Picture 2" descr="Bolsa de Valores de Quito Sociedad Anónima | Capacitación">
            <a:extLst>
              <a:ext uri="{FF2B5EF4-FFF2-40B4-BE49-F238E27FC236}">
                <a16:creationId xmlns:a16="http://schemas.microsoft.com/office/drawing/2014/main" id="{4633A116-4D3F-0F9C-F348-0273766D8B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3024" y="7463121"/>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939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3427" y="591979"/>
            <a:ext cx="9394150" cy="639008"/>
          </a:xfrm>
          <a:prstGeom prst="rect">
            <a:avLst/>
          </a:prstGeom>
          <a:noFill/>
          <a:ln/>
        </p:spPr>
        <p:txBody>
          <a:bodyPr wrap="none" lIns="0" tIns="0" rIns="0" bIns="0" rtlCol="0" anchor="t"/>
          <a:lstStyle/>
          <a:p>
            <a:pPr marL="0" indent="0" algn="l">
              <a:lnSpc>
                <a:spcPts val="5000"/>
              </a:lnSpc>
              <a:buNone/>
            </a:pPr>
            <a:r>
              <a:rPr lang="en-US" sz="4000" dirty="0">
                <a:solidFill>
                  <a:srgbClr val="FFFFFF"/>
                </a:solidFill>
                <a:latin typeface="Fraunces Medium" pitchFamily="34" charset="0"/>
                <a:ea typeface="Fraunces Medium" pitchFamily="34" charset="-122"/>
                <a:cs typeface="Fraunces Medium" pitchFamily="34" charset="-120"/>
              </a:rPr>
              <a:t>Análisis predictivo: VaR (Value at Risk)</a:t>
            </a:r>
            <a:endParaRPr lang="en-US" sz="4000" dirty="0"/>
          </a:p>
        </p:txBody>
      </p:sp>
      <p:pic>
        <p:nvPicPr>
          <p:cNvPr id="3" name="Image 0" descr="preencoded.png"/>
          <p:cNvPicPr>
            <a:picLocks noChangeAspect="1"/>
          </p:cNvPicPr>
          <p:nvPr/>
        </p:nvPicPr>
        <p:blipFill>
          <a:blip r:embed="rId3"/>
          <a:stretch>
            <a:fillRect/>
          </a:stretch>
        </p:blipFill>
        <p:spPr>
          <a:xfrm>
            <a:off x="753427" y="1767721"/>
            <a:ext cx="5996702" cy="5996702"/>
          </a:xfrm>
          <a:prstGeom prst="rect">
            <a:avLst/>
          </a:prstGeom>
        </p:spPr>
      </p:pic>
      <p:sp>
        <p:nvSpPr>
          <p:cNvPr id="4" name="Text 1"/>
          <p:cNvSpPr/>
          <p:nvPr/>
        </p:nvSpPr>
        <p:spPr>
          <a:xfrm>
            <a:off x="7572256" y="1721644"/>
            <a:ext cx="6312337" cy="1635919"/>
          </a:xfrm>
          <a:prstGeom prst="rect">
            <a:avLst/>
          </a:prstGeom>
          <a:noFill/>
          <a:ln/>
        </p:spPr>
        <p:txBody>
          <a:bodyPr wrap="square" lIns="0" tIns="0" rIns="0" bIns="0" rtlCol="0" anchor="t"/>
          <a:lstStyle/>
          <a:p>
            <a:pPr marL="0" indent="0" algn="l">
              <a:lnSpc>
                <a:spcPts val="2550"/>
              </a:lnSpc>
              <a:buNone/>
            </a:pPr>
            <a:r>
              <a:rPr lang="en-US" sz="1600" dirty="0">
                <a:solidFill>
                  <a:srgbClr val="EBECEF"/>
                </a:solidFill>
                <a:latin typeface="Epilogue" pitchFamily="34" charset="0"/>
                <a:ea typeface="Epilogue" pitchFamily="34" charset="-122"/>
                <a:cs typeface="Epilogue" pitchFamily="34" charset="-120"/>
              </a:rPr>
              <a:t>El VaR es una medida esencial para cuantificar el riesgo de mercado, centrándose en la pérdida potencial máxima que un portafolio podría sufrir bajo condiciones de mercado adversas en un período determinado y con un nivel de confianza específico.</a:t>
            </a:r>
            <a:endParaRPr lang="en-US" sz="1600" dirty="0"/>
          </a:p>
        </p:txBody>
      </p:sp>
      <p:sp>
        <p:nvSpPr>
          <p:cNvPr id="5" name="Text 2"/>
          <p:cNvSpPr/>
          <p:nvPr/>
        </p:nvSpPr>
        <p:spPr>
          <a:xfrm>
            <a:off x="7572256" y="3561993"/>
            <a:ext cx="2556272" cy="319445"/>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Fraunces Medium" pitchFamily="34" charset="0"/>
                <a:ea typeface="Fraunces Medium" pitchFamily="34" charset="-122"/>
                <a:cs typeface="Fraunces Medium" pitchFamily="34" charset="-120"/>
              </a:rPr>
              <a:t>Aspectos Clave:</a:t>
            </a:r>
            <a:endParaRPr lang="en-US" sz="2000" dirty="0"/>
          </a:p>
        </p:txBody>
      </p:sp>
      <p:sp>
        <p:nvSpPr>
          <p:cNvPr id="6" name="Text 3"/>
          <p:cNvSpPr/>
          <p:nvPr/>
        </p:nvSpPr>
        <p:spPr>
          <a:xfrm>
            <a:off x="7572256" y="4085868"/>
            <a:ext cx="6312337" cy="327184"/>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BECEF"/>
                </a:solidFill>
                <a:latin typeface="Epilogue" pitchFamily="34" charset="0"/>
                <a:ea typeface="Epilogue" pitchFamily="34" charset="-122"/>
                <a:cs typeface="Epilogue" pitchFamily="34" charset="-120"/>
              </a:rPr>
              <a:t>Mide el riesgo de mercado no sistemático.</a:t>
            </a:r>
            <a:endParaRPr lang="en-US" sz="1600" dirty="0"/>
          </a:p>
        </p:txBody>
      </p:sp>
      <p:sp>
        <p:nvSpPr>
          <p:cNvPr id="7" name="Text 4"/>
          <p:cNvSpPr/>
          <p:nvPr/>
        </p:nvSpPr>
        <p:spPr>
          <a:xfrm>
            <a:off x="7572256" y="4484608"/>
            <a:ext cx="6312337" cy="654368"/>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EBECEF"/>
                </a:solidFill>
                <a:latin typeface="Epilogue" pitchFamily="34" charset="0"/>
                <a:ea typeface="Epilogue" pitchFamily="34" charset="-122"/>
                <a:cs typeface="Epilogue" pitchFamily="34" charset="-120"/>
              </a:rPr>
              <a:t>Cuantifica la pérdida potencial máxima en el peor escenario, asumiendo riesgos sistemáticos constantes.</a:t>
            </a:r>
            <a:endParaRPr lang="en-US" sz="1600" dirty="0"/>
          </a:p>
        </p:txBody>
      </p:sp>
      <p:sp>
        <p:nvSpPr>
          <p:cNvPr id="8" name="Shape 5"/>
          <p:cNvSpPr/>
          <p:nvPr/>
        </p:nvSpPr>
        <p:spPr>
          <a:xfrm>
            <a:off x="7572256" y="5369004"/>
            <a:ext cx="6312337" cy="1195983"/>
          </a:xfrm>
          <a:prstGeom prst="roundRect">
            <a:avLst>
              <a:gd name="adj" fmla="val 7182"/>
            </a:avLst>
          </a:prstGeom>
          <a:solidFill>
            <a:srgbClr val="181E34"/>
          </a:solidFill>
          <a:ln/>
        </p:spPr>
        <p:txBody>
          <a:bodyPr/>
          <a:lstStyle/>
          <a:p>
            <a:endParaRPr lang="es-EC"/>
          </a:p>
        </p:txBody>
      </p:sp>
      <p:pic>
        <p:nvPicPr>
          <p:cNvPr id="9" name="Image 1" descr="preencoded.png"/>
          <p:cNvPicPr>
            <a:picLocks noChangeAspect="1"/>
          </p:cNvPicPr>
          <p:nvPr/>
        </p:nvPicPr>
        <p:blipFill>
          <a:blip r:embed="rId4"/>
          <a:stretch>
            <a:fillRect/>
          </a:stretch>
        </p:blipFill>
        <p:spPr>
          <a:xfrm>
            <a:off x="7776686" y="5658922"/>
            <a:ext cx="255627" cy="204430"/>
          </a:xfrm>
          <a:prstGeom prst="rect">
            <a:avLst/>
          </a:prstGeom>
        </p:spPr>
      </p:pic>
      <p:sp>
        <p:nvSpPr>
          <p:cNvPr id="10" name="Text 6"/>
          <p:cNvSpPr/>
          <p:nvPr/>
        </p:nvSpPr>
        <p:spPr>
          <a:xfrm>
            <a:off x="8236744" y="5624513"/>
            <a:ext cx="5443418" cy="654368"/>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Epilogue" pitchFamily="34" charset="0"/>
                <a:ea typeface="Epilogue" pitchFamily="34" charset="-122"/>
                <a:cs typeface="Epilogue" pitchFamily="34" charset="-120"/>
              </a:rPr>
              <a:t>El VaR es una herramienta fundamental en la gestión de riesgos financieros para inversores y analistas.</a:t>
            </a:r>
            <a:endParaRPr lang="en-US" sz="1600" dirty="0"/>
          </a:p>
        </p:txBody>
      </p:sp>
      <p:pic>
        <p:nvPicPr>
          <p:cNvPr id="11" name="Picture 2" descr="Bolsa de Valores de Quito Sociedad Anónima | Capacitación">
            <a:extLst>
              <a:ext uri="{FF2B5EF4-FFF2-40B4-BE49-F238E27FC236}">
                <a16:creationId xmlns:a16="http://schemas.microsoft.com/office/drawing/2014/main" id="{657F05EF-2619-160D-9828-9F504D638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3024" y="7463121"/>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8D47998C-5EE2-EAF8-FD6D-AC25102C861D}"/>
                  </a:ext>
                </a:extLst>
              </p:cNvPr>
              <p:cNvSpPr txBox="1"/>
              <p:nvPr/>
            </p:nvSpPr>
            <p:spPr>
              <a:xfrm>
                <a:off x="9389283" y="7017712"/>
                <a:ext cx="2489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bg1"/>
                          </a:solidFill>
                          <a:latin typeface="Cambria Math" panose="02040503050406030204" pitchFamily="18" charset="0"/>
                        </a:rPr>
                        <m:t>𝑉𝑎𝑅</m:t>
                      </m:r>
                      <m:r>
                        <a:rPr lang="es-EC" i="1" smtClean="0">
                          <a:solidFill>
                            <a:schemeClr val="bg1"/>
                          </a:solidFill>
                          <a:latin typeface="Cambria Math" panose="02040503050406030204" pitchFamily="18" charset="0"/>
                        </a:rPr>
                        <m:t>=</m:t>
                      </m:r>
                      <m:r>
                        <a:rPr lang="es-ES" b="0" i="1" smtClean="0">
                          <a:solidFill>
                            <a:schemeClr val="bg1"/>
                          </a:solidFill>
                          <a:latin typeface="Cambria Math" panose="02040503050406030204" pitchFamily="18" charset="0"/>
                        </a:rPr>
                        <m:t>𝑍</m:t>
                      </m:r>
                      <m:r>
                        <a:rPr lang="es-ES" b="0" i="1" smtClean="0">
                          <a:solidFill>
                            <a:schemeClr val="bg1"/>
                          </a:solidFill>
                          <a:latin typeface="Cambria Math" panose="02040503050406030204" pitchFamily="18" charset="0"/>
                          <a:ea typeface="Cambria Math" panose="02040503050406030204" pitchFamily="18" charset="0"/>
                        </a:rPr>
                        <m:t>𝛼</m:t>
                      </m:r>
                      <m:r>
                        <a:rPr lang="es-ES" b="0" i="1" smtClean="0">
                          <a:solidFill>
                            <a:schemeClr val="bg1"/>
                          </a:solidFill>
                          <a:latin typeface="Cambria Math" panose="02040503050406030204" pitchFamily="18" charset="0"/>
                          <a:ea typeface="Cambria Math" panose="02040503050406030204" pitchFamily="18" charset="0"/>
                        </a:rPr>
                        <m:t> ∗</m:t>
                      </m:r>
                      <m:r>
                        <a:rPr lang="es-ES" b="0" i="1" smtClean="0">
                          <a:solidFill>
                            <a:schemeClr val="bg1"/>
                          </a:solidFill>
                          <a:latin typeface="Cambria Math" panose="02040503050406030204" pitchFamily="18" charset="0"/>
                        </a:rPr>
                        <m:t>𝑣𝑜𝑙𝑎𝑡𝑖𝑙𝑖𝑑𝑎𝑑</m:t>
                      </m:r>
                    </m:oMath>
                  </m:oMathPara>
                </a14:m>
                <a:endParaRPr lang="es-EC" dirty="0">
                  <a:solidFill>
                    <a:schemeClr val="bg1"/>
                  </a:solidFill>
                </a:endParaRPr>
              </a:p>
            </p:txBody>
          </p:sp>
        </mc:Choice>
        <mc:Fallback xmlns="">
          <p:sp>
            <p:nvSpPr>
              <p:cNvPr id="12" name="CuadroTexto 11">
                <a:extLst>
                  <a:ext uri="{FF2B5EF4-FFF2-40B4-BE49-F238E27FC236}">
                    <a16:creationId xmlns:a16="http://schemas.microsoft.com/office/drawing/2014/main" id="{8D47998C-5EE2-EAF8-FD6D-AC25102C861D}"/>
                  </a:ext>
                </a:extLst>
              </p:cNvPr>
              <p:cNvSpPr txBox="1">
                <a:spLocks noRot="1" noChangeAspect="1" noMove="1" noResize="1" noEditPoints="1" noAdjustHandles="1" noChangeArrowheads="1" noChangeShapeType="1" noTextEdit="1"/>
              </p:cNvSpPr>
              <p:nvPr/>
            </p:nvSpPr>
            <p:spPr>
              <a:xfrm>
                <a:off x="9389283" y="7017712"/>
                <a:ext cx="2489656" cy="276999"/>
              </a:xfrm>
              <a:prstGeom prst="rect">
                <a:avLst/>
              </a:prstGeom>
              <a:blipFill>
                <a:blip r:embed="rId6"/>
                <a:stretch>
                  <a:fillRect l="-1711" r="-1711" b="-6522"/>
                </a:stretch>
              </a:blipFill>
            </p:spPr>
            <p:txBody>
              <a:bodyPr/>
              <a:lstStyle/>
              <a:p>
                <a:r>
                  <a:rPr lang="es-EC">
                    <a:noFill/>
                  </a:rPr>
                  <a:t> </a:t>
                </a:r>
              </a:p>
            </p:txBody>
          </p:sp>
        </mc:Fallback>
      </mc:AlternateContent>
      <p:sp>
        <p:nvSpPr>
          <p:cNvPr id="13" name="CuadroTexto 12">
            <a:extLst>
              <a:ext uri="{FF2B5EF4-FFF2-40B4-BE49-F238E27FC236}">
                <a16:creationId xmlns:a16="http://schemas.microsoft.com/office/drawing/2014/main" id="{C5D21D8E-1328-018D-D40C-E7693053668A}"/>
              </a:ext>
            </a:extLst>
          </p:cNvPr>
          <p:cNvSpPr txBox="1"/>
          <p:nvPr/>
        </p:nvSpPr>
        <p:spPr>
          <a:xfrm>
            <a:off x="9156786" y="7427793"/>
            <a:ext cx="2823099" cy="369332"/>
          </a:xfrm>
          <a:prstGeom prst="rect">
            <a:avLst/>
          </a:prstGeom>
          <a:noFill/>
          <a:ln>
            <a:solidFill>
              <a:schemeClr val="accent1"/>
            </a:solidFill>
          </a:ln>
        </p:spPr>
        <p:txBody>
          <a:bodyPr wrap="square" rtlCol="0">
            <a:spAutoFit/>
          </a:bodyPr>
          <a:lstStyle/>
          <a:p>
            <a:pPr algn="ctr"/>
            <a:r>
              <a:rPr lang="es-ES" dirty="0">
                <a:solidFill>
                  <a:schemeClr val="bg1"/>
                </a:solidFill>
              </a:rPr>
              <a:t>Riesgo de pérdida</a:t>
            </a:r>
            <a:endParaRPr lang="es-EC"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37103"/>
            <a:ext cx="9340572" cy="673418"/>
          </a:xfrm>
          <a:prstGeom prst="rect">
            <a:avLst/>
          </a:prstGeom>
          <a:noFill/>
          <a:ln/>
        </p:spPr>
        <p:txBody>
          <a:bodyPr wrap="none" lIns="0" tIns="0" rIns="0" bIns="0" rtlCol="0" anchor="t"/>
          <a:lstStyle/>
          <a:p>
            <a:pPr marL="0" indent="0" algn="l">
              <a:lnSpc>
                <a:spcPts val="5300"/>
              </a:lnSpc>
              <a:buNone/>
            </a:pPr>
            <a:r>
              <a:rPr lang="en-US" sz="4200" dirty="0">
                <a:solidFill>
                  <a:srgbClr val="FFFFFF"/>
                </a:solidFill>
                <a:latin typeface="Fraunces Medium" pitchFamily="34" charset="0"/>
                <a:ea typeface="Fraunces Medium" pitchFamily="34" charset="-122"/>
                <a:cs typeface="Fraunces Medium" pitchFamily="34" charset="-120"/>
              </a:rPr>
              <a:t>Metodologías para el cálculo del VaR</a:t>
            </a:r>
            <a:endParaRPr lang="en-US" sz="4200" dirty="0"/>
          </a:p>
        </p:txBody>
      </p:sp>
      <p:sp>
        <p:nvSpPr>
          <p:cNvPr id="3" name="Text 1"/>
          <p:cNvSpPr/>
          <p:nvPr/>
        </p:nvSpPr>
        <p:spPr>
          <a:xfrm>
            <a:off x="793790" y="1741408"/>
            <a:ext cx="13042821" cy="689610"/>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Existen diversas aproximaciones para determinar el VaR, cada una con sus propios supuestos y aplicaciones. A continuación, exploraremos las tres más comunes:</a:t>
            </a:r>
            <a:endParaRPr lang="en-US" sz="1650" dirty="0"/>
          </a:p>
        </p:txBody>
      </p:sp>
      <p:sp>
        <p:nvSpPr>
          <p:cNvPr id="4" name="Shape 2"/>
          <p:cNvSpPr/>
          <p:nvPr/>
        </p:nvSpPr>
        <p:spPr>
          <a:xfrm>
            <a:off x="793790" y="2996565"/>
            <a:ext cx="4203978" cy="4008715"/>
          </a:xfrm>
          <a:prstGeom prst="roundRect">
            <a:avLst>
              <a:gd name="adj" fmla="val 3650"/>
            </a:avLst>
          </a:prstGeom>
          <a:solidFill>
            <a:srgbClr val="080E26"/>
          </a:solidFill>
          <a:ln/>
        </p:spPr>
        <p:txBody>
          <a:bodyPr/>
          <a:lstStyle/>
          <a:p>
            <a:endParaRPr lang="es-EC"/>
          </a:p>
        </p:txBody>
      </p:sp>
      <p:sp>
        <p:nvSpPr>
          <p:cNvPr id="5" name="Shape 3"/>
          <p:cNvSpPr/>
          <p:nvPr/>
        </p:nvSpPr>
        <p:spPr>
          <a:xfrm>
            <a:off x="793790" y="2966085"/>
            <a:ext cx="4203978" cy="121920"/>
          </a:xfrm>
          <a:prstGeom prst="roundRect">
            <a:avLst>
              <a:gd name="adj" fmla="val 74233"/>
            </a:avLst>
          </a:prstGeom>
          <a:solidFill>
            <a:srgbClr val="8C98CA"/>
          </a:solidFill>
          <a:ln/>
        </p:spPr>
        <p:txBody>
          <a:bodyPr/>
          <a:lstStyle/>
          <a:p>
            <a:endParaRPr lang="es-EC"/>
          </a:p>
        </p:txBody>
      </p:sp>
      <p:sp>
        <p:nvSpPr>
          <p:cNvPr id="6" name="Shape 4"/>
          <p:cNvSpPr/>
          <p:nvPr/>
        </p:nvSpPr>
        <p:spPr>
          <a:xfrm>
            <a:off x="2572524" y="2673429"/>
            <a:ext cx="646390" cy="646390"/>
          </a:xfrm>
          <a:prstGeom prst="roundRect">
            <a:avLst>
              <a:gd name="adj" fmla="val 141463"/>
            </a:avLst>
          </a:prstGeom>
          <a:solidFill>
            <a:srgbClr val="8C98CA"/>
          </a:solidFill>
          <a:ln/>
        </p:spPr>
        <p:txBody>
          <a:bodyPr/>
          <a:lstStyle/>
          <a:p>
            <a:endParaRPr lang="es-EC"/>
          </a:p>
        </p:txBody>
      </p:sp>
      <p:sp>
        <p:nvSpPr>
          <p:cNvPr id="7" name="Text 5"/>
          <p:cNvSpPr/>
          <p:nvPr/>
        </p:nvSpPr>
        <p:spPr>
          <a:xfrm>
            <a:off x="2766477" y="2834997"/>
            <a:ext cx="258485" cy="323136"/>
          </a:xfrm>
          <a:prstGeom prst="rect">
            <a:avLst/>
          </a:prstGeom>
          <a:noFill/>
          <a:ln/>
        </p:spPr>
        <p:txBody>
          <a:bodyPr wrap="none" lIns="0" tIns="0" rIns="0" bIns="0" rtlCol="0" anchor="t"/>
          <a:lstStyle/>
          <a:p>
            <a:pPr marL="0" indent="0" algn="l">
              <a:lnSpc>
                <a:spcPts val="3250"/>
              </a:lnSpc>
              <a:buNone/>
            </a:pPr>
            <a:r>
              <a:rPr lang="en-US" sz="2000" dirty="0">
                <a:solidFill>
                  <a:srgbClr val="000000"/>
                </a:solidFill>
                <a:latin typeface="Fraunces Medium" pitchFamily="34" charset="0"/>
                <a:ea typeface="Fraunces Medium" pitchFamily="34" charset="-122"/>
                <a:cs typeface="Fraunces Medium" pitchFamily="34" charset="-120"/>
              </a:rPr>
              <a:t>1</a:t>
            </a:r>
            <a:endParaRPr lang="en-US" sz="2000" dirty="0"/>
          </a:p>
        </p:txBody>
      </p:sp>
      <p:sp>
        <p:nvSpPr>
          <p:cNvPr id="8" name="Text 6"/>
          <p:cNvSpPr/>
          <p:nvPr/>
        </p:nvSpPr>
        <p:spPr>
          <a:xfrm>
            <a:off x="1039654" y="353520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VaR Histórico</a:t>
            </a:r>
            <a:endParaRPr lang="en-US" sz="2100" dirty="0"/>
          </a:p>
        </p:txBody>
      </p:sp>
      <p:sp>
        <p:nvSpPr>
          <p:cNvPr id="9" name="Text 7"/>
          <p:cNvSpPr/>
          <p:nvPr/>
        </p:nvSpPr>
        <p:spPr>
          <a:xfrm>
            <a:off x="1039654" y="4000976"/>
            <a:ext cx="3712250" cy="2413635"/>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Se basa en datos históricos, asumiendo que los patrones de retorno pasados se repetirán. Simplemente ordena los retornos históricos y busca el percentil correspondiente al nivel de confianza elegido.</a:t>
            </a:r>
            <a:endParaRPr lang="en-US" sz="1650" dirty="0"/>
          </a:p>
        </p:txBody>
      </p:sp>
      <p:sp>
        <p:nvSpPr>
          <p:cNvPr id="10" name="Shape 8"/>
          <p:cNvSpPr/>
          <p:nvPr/>
        </p:nvSpPr>
        <p:spPr>
          <a:xfrm>
            <a:off x="5213152" y="2996565"/>
            <a:ext cx="4203978" cy="4008715"/>
          </a:xfrm>
          <a:prstGeom prst="roundRect">
            <a:avLst>
              <a:gd name="adj" fmla="val 3650"/>
            </a:avLst>
          </a:prstGeom>
          <a:solidFill>
            <a:srgbClr val="080E26"/>
          </a:solidFill>
          <a:ln/>
        </p:spPr>
        <p:txBody>
          <a:bodyPr/>
          <a:lstStyle/>
          <a:p>
            <a:endParaRPr lang="es-EC"/>
          </a:p>
        </p:txBody>
      </p:sp>
      <p:sp>
        <p:nvSpPr>
          <p:cNvPr id="11" name="Shape 9"/>
          <p:cNvSpPr/>
          <p:nvPr/>
        </p:nvSpPr>
        <p:spPr>
          <a:xfrm>
            <a:off x="5213152" y="2966085"/>
            <a:ext cx="4203978" cy="121920"/>
          </a:xfrm>
          <a:prstGeom prst="roundRect">
            <a:avLst>
              <a:gd name="adj" fmla="val 74233"/>
            </a:avLst>
          </a:prstGeom>
          <a:solidFill>
            <a:srgbClr val="8C98CA"/>
          </a:solidFill>
          <a:ln/>
        </p:spPr>
        <p:txBody>
          <a:bodyPr/>
          <a:lstStyle/>
          <a:p>
            <a:endParaRPr lang="es-EC"/>
          </a:p>
        </p:txBody>
      </p:sp>
      <p:sp>
        <p:nvSpPr>
          <p:cNvPr id="12" name="Shape 10"/>
          <p:cNvSpPr/>
          <p:nvPr/>
        </p:nvSpPr>
        <p:spPr>
          <a:xfrm>
            <a:off x="6991886" y="2673429"/>
            <a:ext cx="646390" cy="646390"/>
          </a:xfrm>
          <a:prstGeom prst="roundRect">
            <a:avLst>
              <a:gd name="adj" fmla="val 141463"/>
            </a:avLst>
          </a:prstGeom>
          <a:solidFill>
            <a:srgbClr val="8C98CA"/>
          </a:solidFill>
          <a:ln/>
        </p:spPr>
        <p:txBody>
          <a:bodyPr/>
          <a:lstStyle/>
          <a:p>
            <a:endParaRPr lang="es-EC"/>
          </a:p>
        </p:txBody>
      </p:sp>
      <p:sp>
        <p:nvSpPr>
          <p:cNvPr id="13" name="Text 11"/>
          <p:cNvSpPr/>
          <p:nvPr/>
        </p:nvSpPr>
        <p:spPr>
          <a:xfrm>
            <a:off x="7185839" y="2834997"/>
            <a:ext cx="258485" cy="323136"/>
          </a:xfrm>
          <a:prstGeom prst="rect">
            <a:avLst/>
          </a:prstGeom>
          <a:noFill/>
          <a:ln/>
        </p:spPr>
        <p:txBody>
          <a:bodyPr wrap="none" lIns="0" tIns="0" rIns="0" bIns="0" rtlCol="0" anchor="t"/>
          <a:lstStyle/>
          <a:p>
            <a:pPr marL="0" indent="0" algn="l">
              <a:lnSpc>
                <a:spcPts val="3250"/>
              </a:lnSpc>
              <a:buNone/>
            </a:pPr>
            <a:r>
              <a:rPr lang="en-US" sz="2000" dirty="0">
                <a:solidFill>
                  <a:srgbClr val="000000"/>
                </a:solidFill>
                <a:latin typeface="Fraunces Medium" pitchFamily="34" charset="0"/>
                <a:ea typeface="Fraunces Medium" pitchFamily="34" charset="-122"/>
                <a:cs typeface="Fraunces Medium" pitchFamily="34" charset="-120"/>
              </a:rPr>
              <a:t>2</a:t>
            </a:r>
            <a:endParaRPr lang="en-US" sz="2000" dirty="0"/>
          </a:p>
        </p:txBody>
      </p:sp>
      <p:sp>
        <p:nvSpPr>
          <p:cNvPr id="14" name="Text 12"/>
          <p:cNvSpPr/>
          <p:nvPr/>
        </p:nvSpPr>
        <p:spPr>
          <a:xfrm>
            <a:off x="5459016" y="353520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VaR Paramétrico</a:t>
            </a:r>
            <a:endParaRPr lang="en-US" sz="2100" dirty="0"/>
          </a:p>
        </p:txBody>
      </p:sp>
      <p:sp>
        <p:nvSpPr>
          <p:cNvPr id="15" name="Text 13"/>
          <p:cNvSpPr/>
          <p:nvPr/>
        </p:nvSpPr>
        <p:spPr>
          <a:xfrm>
            <a:off x="5459016" y="4000976"/>
            <a:ext cx="3712250" cy="2413635"/>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Asume una distribución específica para los retornos (comúnmente la normal), utilizando la media y la desviación estándar para calcular la pérdida potencial. Es rápido y sencillo, pero sensible a la hipótesis de normalidad.</a:t>
            </a:r>
            <a:endParaRPr lang="en-US" sz="1650" dirty="0"/>
          </a:p>
        </p:txBody>
      </p:sp>
      <p:sp>
        <p:nvSpPr>
          <p:cNvPr id="16" name="Shape 14"/>
          <p:cNvSpPr/>
          <p:nvPr/>
        </p:nvSpPr>
        <p:spPr>
          <a:xfrm>
            <a:off x="9632513" y="2996565"/>
            <a:ext cx="4203978" cy="4008715"/>
          </a:xfrm>
          <a:prstGeom prst="roundRect">
            <a:avLst>
              <a:gd name="adj" fmla="val 3650"/>
            </a:avLst>
          </a:prstGeom>
          <a:solidFill>
            <a:srgbClr val="080E26"/>
          </a:solidFill>
          <a:ln/>
        </p:spPr>
        <p:txBody>
          <a:bodyPr/>
          <a:lstStyle/>
          <a:p>
            <a:endParaRPr lang="es-EC"/>
          </a:p>
        </p:txBody>
      </p:sp>
      <p:sp>
        <p:nvSpPr>
          <p:cNvPr id="17" name="Shape 15"/>
          <p:cNvSpPr/>
          <p:nvPr/>
        </p:nvSpPr>
        <p:spPr>
          <a:xfrm>
            <a:off x="9632513" y="2966085"/>
            <a:ext cx="4203978" cy="121920"/>
          </a:xfrm>
          <a:prstGeom prst="roundRect">
            <a:avLst>
              <a:gd name="adj" fmla="val 74233"/>
            </a:avLst>
          </a:prstGeom>
          <a:solidFill>
            <a:srgbClr val="8C98CA"/>
          </a:solidFill>
          <a:ln/>
        </p:spPr>
        <p:txBody>
          <a:bodyPr/>
          <a:lstStyle/>
          <a:p>
            <a:endParaRPr lang="es-EC"/>
          </a:p>
        </p:txBody>
      </p:sp>
      <p:sp>
        <p:nvSpPr>
          <p:cNvPr id="18" name="Shape 16"/>
          <p:cNvSpPr/>
          <p:nvPr/>
        </p:nvSpPr>
        <p:spPr>
          <a:xfrm>
            <a:off x="11411248" y="2673429"/>
            <a:ext cx="646390" cy="646390"/>
          </a:xfrm>
          <a:prstGeom prst="roundRect">
            <a:avLst>
              <a:gd name="adj" fmla="val 141463"/>
            </a:avLst>
          </a:prstGeom>
          <a:solidFill>
            <a:srgbClr val="8C98CA"/>
          </a:solidFill>
          <a:ln/>
        </p:spPr>
        <p:txBody>
          <a:bodyPr/>
          <a:lstStyle/>
          <a:p>
            <a:endParaRPr lang="es-EC"/>
          </a:p>
        </p:txBody>
      </p:sp>
      <p:sp>
        <p:nvSpPr>
          <p:cNvPr id="19" name="Text 17"/>
          <p:cNvSpPr/>
          <p:nvPr/>
        </p:nvSpPr>
        <p:spPr>
          <a:xfrm>
            <a:off x="11605200" y="2834997"/>
            <a:ext cx="258485" cy="323136"/>
          </a:xfrm>
          <a:prstGeom prst="rect">
            <a:avLst/>
          </a:prstGeom>
          <a:noFill/>
          <a:ln/>
        </p:spPr>
        <p:txBody>
          <a:bodyPr wrap="none" lIns="0" tIns="0" rIns="0" bIns="0" rtlCol="0" anchor="t"/>
          <a:lstStyle/>
          <a:p>
            <a:pPr marL="0" indent="0" algn="l">
              <a:lnSpc>
                <a:spcPts val="3250"/>
              </a:lnSpc>
              <a:buNone/>
            </a:pPr>
            <a:r>
              <a:rPr lang="en-US" sz="2000" dirty="0">
                <a:solidFill>
                  <a:srgbClr val="000000"/>
                </a:solidFill>
                <a:latin typeface="Fraunces Medium" pitchFamily="34" charset="0"/>
                <a:ea typeface="Fraunces Medium" pitchFamily="34" charset="-122"/>
                <a:cs typeface="Fraunces Medium" pitchFamily="34" charset="-120"/>
              </a:rPr>
              <a:t>3</a:t>
            </a:r>
            <a:endParaRPr lang="en-US" sz="2000" dirty="0"/>
          </a:p>
        </p:txBody>
      </p:sp>
      <p:sp>
        <p:nvSpPr>
          <p:cNvPr id="20" name="Text 18"/>
          <p:cNvSpPr/>
          <p:nvPr/>
        </p:nvSpPr>
        <p:spPr>
          <a:xfrm>
            <a:off x="9878378" y="3535204"/>
            <a:ext cx="2980492" cy="336590"/>
          </a:xfrm>
          <a:prstGeom prst="rect">
            <a:avLst/>
          </a:prstGeom>
          <a:noFill/>
          <a:ln/>
        </p:spPr>
        <p:txBody>
          <a:bodyPr wrap="none" lIns="0" tIns="0" rIns="0" bIns="0" rtlCol="0" anchor="t"/>
          <a:lstStyle/>
          <a:p>
            <a:pPr marL="0" indent="0" algn="l">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Simulación Montecarlo</a:t>
            </a:r>
            <a:endParaRPr lang="en-US" sz="2100" dirty="0"/>
          </a:p>
        </p:txBody>
      </p:sp>
      <p:sp>
        <p:nvSpPr>
          <p:cNvPr id="21" name="Text 19"/>
          <p:cNvSpPr/>
          <p:nvPr/>
        </p:nvSpPr>
        <p:spPr>
          <a:xfrm>
            <a:off x="9878378" y="4000976"/>
            <a:ext cx="3712250" cy="2758440"/>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Genera múltiples escenarios aleatorios de retornos, basándose en la distribución estadística de los datos históricos. Permite modelar distribuciones más complejas y dependencias, aunque es más intensivo computacionalmente.</a:t>
            </a:r>
            <a:endParaRPr lang="en-US" sz="1650" dirty="0"/>
          </a:p>
        </p:txBody>
      </p:sp>
      <p:sp>
        <p:nvSpPr>
          <p:cNvPr id="22" name="Text 20"/>
          <p:cNvSpPr/>
          <p:nvPr/>
        </p:nvSpPr>
        <p:spPr>
          <a:xfrm>
            <a:off x="793790" y="7247692"/>
            <a:ext cx="13042821" cy="344805"/>
          </a:xfrm>
          <a:prstGeom prst="rect">
            <a:avLst/>
          </a:prstGeom>
          <a:noFill/>
          <a:ln/>
        </p:spPr>
        <p:txBody>
          <a:bodyPr wrap="non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Ahora, </a:t>
            </a:r>
            <a:r>
              <a:rPr lang="en-US" sz="1650" b="1" dirty="0">
                <a:solidFill>
                  <a:srgbClr val="EBECEF"/>
                </a:solidFill>
                <a:latin typeface="Epilogue" pitchFamily="34" charset="0"/>
                <a:ea typeface="Epilogue" pitchFamily="34" charset="-122"/>
                <a:cs typeface="Epilogue" pitchFamily="34" charset="-120"/>
              </a:rPr>
              <a:t>¡realicemos algunas pruebas!</a:t>
            </a:r>
            <a:r>
              <a:rPr lang="en-US" sz="1650" dirty="0">
                <a:solidFill>
                  <a:srgbClr val="EBECEF"/>
                </a:solidFill>
                <a:latin typeface="Epilogue" pitchFamily="34" charset="0"/>
                <a:ea typeface="Epilogue" pitchFamily="34" charset="-122"/>
                <a:cs typeface="Epilogue" pitchFamily="34" charset="-120"/>
              </a:rPr>
              <a:t> Elige un activo cualquiera del archivo "Precios de cierre nacional".</a:t>
            </a:r>
            <a:endParaRPr lang="en-US" sz="1650" dirty="0"/>
          </a:p>
        </p:txBody>
      </p:sp>
      <p:pic>
        <p:nvPicPr>
          <p:cNvPr id="24" name="Picture 2" descr="Bolsa de Valores de Quito Sociedad Anónima | Capacitación">
            <a:extLst>
              <a:ext uri="{FF2B5EF4-FFF2-40B4-BE49-F238E27FC236}">
                <a16:creationId xmlns:a16="http://schemas.microsoft.com/office/drawing/2014/main" id="{1B42BA8F-1722-A61D-398C-7B3DB0770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3024" y="7463121"/>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3551"/>
          </a:xfrm>
          <a:prstGeom prst="rect">
            <a:avLst/>
          </a:prstGeom>
        </p:spPr>
      </p:pic>
      <p:sp>
        <p:nvSpPr>
          <p:cNvPr id="3" name="Text 0"/>
          <p:cNvSpPr/>
          <p:nvPr/>
        </p:nvSpPr>
        <p:spPr>
          <a:xfrm>
            <a:off x="793790" y="3425190"/>
            <a:ext cx="7746683" cy="673418"/>
          </a:xfrm>
          <a:prstGeom prst="rect">
            <a:avLst/>
          </a:prstGeom>
          <a:noFill/>
          <a:ln/>
        </p:spPr>
        <p:txBody>
          <a:bodyPr wrap="none" lIns="0" tIns="0" rIns="0" bIns="0" rtlCol="0" anchor="t"/>
          <a:lstStyle/>
          <a:p>
            <a:pPr marL="0" indent="0" algn="l">
              <a:lnSpc>
                <a:spcPts val="5300"/>
              </a:lnSpc>
              <a:buNone/>
            </a:pPr>
            <a:r>
              <a:rPr lang="en-US" sz="4200" dirty="0">
                <a:solidFill>
                  <a:srgbClr val="FFFFFF"/>
                </a:solidFill>
                <a:latin typeface="Fraunces Medium" pitchFamily="34" charset="0"/>
                <a:ea typeface="Fraunces Medium" pitchFamily="34" charset="-122"/>
                <a:cs typeface="Fraunces Medium" pitchFamily="34" charset="-120"/>
              </a:rPr>
              <a:t>Anomalías en el VaR Histórico</a:t>
            </a:r>
            <a:endParaRPr lang="en-US" sz="4200" dirty="0"/>
          </a:p>
        </p:txBody>
      </p:sp>
      <p:sp>
        <p:nvSpPr>
          <p:cNvPr id="4" name="Text 1"/>
          <p:cNvSpPr/>
          <p:nvPr/>
        </p:nvSpPr>
        <p:spPr>
          <a:xfrm>
            <a:off x="793790" y="4184690"/>
            <a:ext cx="4309705" cy="538758"/>
          </a:xfrm>
          <a:prstGeom prst="rect">
            <a:avLst/>
          </a:prstGeom>
          <a:noFill/>
          <a:ln/>
        </p:spPr>
        <p:txBody>
          <a:bodyPr wrap="none" lIns="0" tIns="0" rIns="0" bIns="0" rtlCol="0" anchor="t"/>
          <a:lstStyle/>
          <a:p>
            <a:pPr marL="0" indent="0" algn="l">
              <a:lnSpc>
                <a:spcPts val="4200"/>
              </a:lnSpc>
              <a:buNone/>
            </a:pPr>
            <a:r>
              <a:rPr lang="en-US" sz="3350" dirty="0">
                <a:solidFill>
                  <a:srgbClr val="FFFFFF"/>
                </a:solidFill>
                <a:latin typeface="Fraunces Medium" pitchFamily="34" charset="0"/>
                <a:ea typeface="Fraunces Medium" pitchFamily="34" charset="-122"/>
                <a:cs typeface="Fraunces Medium" pitchFamily="34" charset="-120"/>
              </a:rPr>
              <a:t>¿Es raro, cierto?</a:t>
            </a:r>
            <a:endParaRPr lang="en-US" sz="3350" dirty="0"/>
          </a:p>
        </p:txBody>
      </p:sp>
      <p:sp>
        <p:nvSpPr>
          <p:cNvPr id="5" name="Text 2"/>
          <p:cNvSpPr/>
          <p:nvPr/>
        </p:nvSpPr>
        <p:spPr>
          <a:xfrm>
            <a:off x="1116925" y="5288994"/>
            <a:ext cx="12719685" cy="344805"/>
          </a:xfrm>
          <a:prstGeom prst="rect">
            <a:avLst/>
          </a:prstGeom>
          <a:noFill/>
          <a:ln/>
        </p:spPr>
        <p:txBody>
          <a:bodyPr wrap="non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Cuando utilizamos el </a:t>
            </a:r>
            <a:r>
              <a:rPr lang="en-US" sz="1650" b="1" dirty="0">
                <a:solidFill>
                  <a:srgbClr val="EBECEF"/>
                </a:solidFill>
                <a:latin typeface="Epilogue" pitchFamily="34" charset="0"/>
                <a:ea typeface="Epilogue" pitchFamily="34" charset="-122"/>
                <a:cs typeface="Epilogue" pitchFamily="34" charset="-120"/>
              </a:rPr>
              <a:t>VaR histórico</a:t>
            </a:r>
            <a:r>
              <a:rPr lang="en-US" sz="1650" dirty="0">
                <a:solidFill>
                  <a:srgbClr val="EBECEF"/>
                </a:solidFill>
                <a:latin typeface="Epilogue" pitchFamily="34" charset="0"/>
                <a:ea typeface="Epilogue" pitchFamily="34" charset="-122"/>
                <a:cs typeface="Epilogue" pitchFamily="34" charset="-120"/>
              </a:rPr>
              <a:t> parece tener valores de 0, entonces, ¿mi inversión no tiene riesgo?</a:t>
            </a:r>
            <a:endParaRPr lang="en-US" sz="1650" dirty="0"/>
          </a:p>
        </p:txBody>
      </p:sp>
      <p:sp>
        <p:nvSpPr>
          <p:cNvPr id="6" name="Shape 3"/>
          <p:cNvSpPr/>
          <p:nvPr/>
        </p:nvSpPr>
        <p:spPr>
          <a:xfrm>
            <a:off x="793790" y="5046583"/>
            <a:ext cx="30480" cy="829628"/>
          </a:xfrm>
          <a:prstGeom prst="rect">
            <a:avLst/>
          </a:prstGeom>
          <a:solidFill>
            <a:srgbClr val="8C98CA"/>
          </a:solidFill>
          <a:ln/>
        </p:spPr>
        <p:txBody>
          <a:bodyPr/>
          <a:lstStyle/>
          <a:p>
            <a:endParaRPr lang="es-EC"/>
          </a:p>
        </p:txBody>
      </p:sp>
      <p:sp>
        <p:nvSpPr>
          <p:cNvPr id="7" name="Text 4"/>
          <p:cNvSpPr/>
          <p:nvPr/>
        </p:nvSpPr>
        <p:spPr>
          <a:xfrm>
            <a:off x="793790" y="6118622"/>
            <a:ext cx="13042821" cy="1379220"/>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No, esto se debe a las características específicas de la serie de tiempo generada en el mercado de valores local. Es crucial entender que un VaR de cero no implica la ausencia de riesgo, sino que la metodología histórica, en ciertos contextos, puede subestimar la volatilidad o no capturar eventos extremos si no ocurrieron en el período analizado. Por esta razón, es importante considerar otras metodologías, como el VaR paramétrico, para una evaluación más completa.</a:t>
            </a:r>
            <a:endParaRPr lang="en-US" sz="1650" dirty="0"/>
          </a:p>
        </p:txBody>
      </p:sp>
      <p:pic>
        <p:nvPicPr>
          <p:cNvPr id="8" name="Picture 2" descr="Bolsa de Valores de Quito Sociedad Anónima | Capacitación">
            <a:extLst>
              <a:ext uri="{FF2B5EF4-FFF2-40B4-BE49-F238E27FC236}">
                <a16:creationId xmlns:a16="http://schemas.microsoft.com/office/drawing/2014/main" id="{928CCD5A-A488-2885-E4CA-2D54A98BCE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3024" y="7497842"/>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8670" y="619720"/>
            <a:ext cx="8597622" cy="492919"/>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Fraunces Medium" pitchFamily="34" charset="0"/>
                <a:ea typeface="Fraunces Medium" pitchFamily="34" charset="-122"/>
                <a:cs typeface="Fraunces Medium" pitchFamily="34" charset="-120"/>
              </a:rPr>
              <a:t>VaR Paramétrico: La Asunción de Normalidad</a:t>
            </a:r>
            <a:endParaRPr lang="en-US" sz="3100" dirty="0"/>
          </a:p>
        </p:txBody>
      </p:sp>
      <p:sp>
        <p:nvSpPr>
          <p:cNvPr id="3" name="Text 1"/>
          <p:cNvSpPr/>
          <p:nvPr/>
        </p:nvSpPr>
        <p:spPr>
          <a:xfrm>
            <a:off x="788670" y="1491139"/>
            <a:ext cx="7677864" cy="757238"/>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El VaR paramétrico se apoya en el supuesto de que los retornos de los precios de los activos siguen una distribución normal con media cero y varianza unitaria. Esta metodología simplifica el cálculo, pero requiere una elección cuidadosa del nivel de confianza.</a:t>
            </a:r>
            <a:endParaRPr lang="en-US" sz="1200" dirty="0"/>
          </a:p>
        </p:txBody>
      </p:sp>
      <p:sp>
        <p:nvSpPr>
          <p:cNvPr id="4" name="Text 2"/>
          <p:cNvSpPr/>
          <p:nvPr/>
        </p:nvSpPr>
        <p:spPr>
          <a:xfrm>
            <a:off x="788670" y="2390299"/>
            <a:ext cx="7677864" cy="504825"/>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Hace un supuesto de normalidad de media 0 y varianza 1 en los retornos de los precios de los activos.</a:t>
            </a:r>
            <a:endParaRPr lang="en-US" sz="1200" dirty="0"/>
          </a:p>
        </p:txBody>
      </p:sp>
      <p:sp>
        <p:nvSpPr>
          <p:cNvPr id="5" name="Text 3"/>
          <p:cNvSpPr/>
          <p:nvPr/>
        </p:nvSpPr>
        <p:spPr>
          <a:xfrm>
            <a:off x="788670" y="2950250"/>
            <a:ext cx="7677864"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Para su cálculo es necesario elegir un nivel de confianza (e.g., 95% o 99%).</a:t>
            </a:r>
            <a:endParaRPr lang="en-US" sz="1200" dirty="0"/>
          </a:p>
        </p:txBody>
      </p:sp>
      <p:pic>
        <p:nvPicPr>
          <p:cNvPr id="6" name="Image 0" descr="preencoded.png"/>
          <p:cNvPicPr>
            <a:picLocks noChangeAspect="1"/>
          </p:cNvPicPr>
          <p:nvPr/>
        </p:nvPicPr>
        <p:blipFill>
          <a:blip r:embed="rId3"/>
          <a:stretch>
            <a:fillRect/>
          </a:stretch>
        </p:blipFill>
        <p:spPr>
          <a:xfrm>
            <a:off x="788670" y="3380065"/>
            <a:ext cx="5374481" cy="4082653"/>
          </a:xfrm>
          <a:prstGeom prst="rect">
            <a:avLst/>
          </a:prstGeom>
        </p:spPr>
      </p:pic>
      <p:pic>
        <p:nvPicPr>
          <p:cNvPr id="7" name="Image 1" descr="preencoded.png"/>
          <p:cNvPicPr>
            <a:picLocks noChangeAspect="1"/>
          </p:cNvPicPr>
          <p:nvPr/>
        </p:nvPicPr>
        <p:blipFill>
          <a:blip r:embed="rId4"/>
          <a:stretch>
            <a:fillRect/>
          </a:stretch>
        </p:blipFill>
        <p:spPr>
          <a:xfrm>
            <a:off x="8858964" y="1526619"/>
            <a:ext cx="3493175" cy="3493175"/>
          </a:xfrm>
          <a:prstGeom prst="rect">
            <a:avLst/>
          </a:prstGeom>
        </p:spPr>
      </p:pic>
      <p:pic>
        <p:nvPicPr>
          <p:cNvPr id="8" name="Picture 2" descr="Bolsa de Valores de Quito Sociedad Anónima | Capacitación">
            <a:extLst>
              <a:ext uri="{FF2B5EF4-FFF2-40B4-BE49-F238E27FC236}">
                <a16:creationId xmlns:a16="http://schemas.microsoft.com/office/drawing/2014/main" id="{E66BCDAD-B27B-C5BE-A8EC-3E768F29C4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3024" y="7497842"/>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79026"/>
            <a:ext cx="7556421" cy="1063228"/>
          </a:xfrm>
          <a:prstGeom prst="rect">
            <a:avLst/>
          </a:prstGeom>
          <a:noFill/>
          <a:ln/>
        </p:spPr>
        <p:txBody>
          <a:bodyPr wrap="square" lIns="0" tIns="0" rIns="0" bIns="0" rtlCol="0" anchor="t"/>
          <a:lstStyle/>
          <a:p>
            <a:pPr marL="0" indent="0" algn="l">
              <a:lnSpc>
                <a:spcPts val="4150"/>
              </a:lnSpc>
              <a:buNone/>
            </a:pPr>
            <a:r>
              <a:rPr lang="en-US" sz="3300" dirty="0">
                <a:solidFill>
                  <a:srgbClr val="FFFFFF"/>
                </a:solidFill>
                <a:latin typeface="Fraunces Medium" pitchFamily="34" charset="0"/>
                <a:ea typeface="Fraunces Medium" pitchFamily="34" charset="-122"/>
                <a:cs typeface="Fraunces Medium" pitchFamily="34" charset="-120"/>
              </a:rPr>
              <a:t>Ejercicio Práctico: VaR Paramétrico Univariante</a:t>
            </a:r>
            <a:endParaRPr lang="en-US" sz="3300" dirty="0"/>
          </a:p>
        </p:txBody>
      </p:sp>
      <p:sp>
        <p:nvSpPr>
          <p:cNvPr id="4" name="Text 1"/>
          <p:cNvSpPr/>
          <p:nvPr/>
        </p:nvSpPr>
        <p:spPr>
          <a:xfrm>
            <a:off x="793790" y="1910239"/>
            <a:ext cx="7556421" cy="956548"/>
          </a:xfrm>
          <a:prstGeom prst="rect">
            <a:avLst/>
          </a:prstGeom>
          <a:noFill/>
          <a:ln/>
        </p:spPr>
        <p:txBody>
          <a:bodyPr wrap="square" lIns="0" tIns="0" rIns="0" bIns="0" rtlCol="0" anchor="t"/>
          <a:lstStyle/>
          <a:p>
            <a:pPr marL="0" indent="0" algn="l">
              <a:lnSpc>
                <a:spcPts val="2500"/>
              </a:lnSpc>
              <a:buNone/>
            </a:pPr>
            <a:r>
              <a:rPr lang="en-US" sz="2000" dirty="0">
                <a:solidFill>
                  <a:srgbClr val="FFFFFF"/>
                </a:solidFill>
                <a:latin typeface="Fraunces Medium" pitchFamily="34" charset="0"/>
                <a:ea typeface="Fraunces Medium" pitchFamily="34" charset="-122"/>
                <a:cs typeface="Fraunces Medium" pitchFamily="34" charset="-120"/>
              </a:rPr>
              <a:t>Supongamos que tenemos un portafolio de 1 millón de dólares y queremos invertir en empresas que cotizan en el mercado de valores.</a:t>
            </a:r>
            <a:endParaRPr lang="en-US" sz="2000" dirty="0"/>
          </a:p>
        </p:txBody>
      </p:sp>
      <p:sp>
        <p:nvSpPr>
          <p:cNvPr id="5" name="Text 2"/>
          <p:cNvSpPr/>
          <p:nvPr/>
        </p:nvSpPr>
        <p:spPr>
          <a:xfrm>
            <a:off x="793790" y="3121938"/>
            <a:ext cx="7556421" cy="272177"/>
          </a:xfrm>
          <a:prstGeom prst="rect">
            <a:avLst/>
          </a:prstGeom>
          <a:noFill/>
          <a:ln/>
        </p:spPr>
        <p:txBody>
          <a:bodyPr wrap="none" lIns="0" tIns="0" rIns="0" bIns="0" rtlCol="0" anchor="t"/>
          <a:lstStyle/>
          <a:p>
            <a:pPr marL="0" indent="0" algn="l">
              <a:lnSpc>
                <a:spcPts val="2100"/>
              </a:lnSpc>
              <a:buNone/>
            </a:pPr>
            <a:r>
              <a:rPr lang="en-US" sz="1300" dirty="0">
                <a:solidFill>
                  <a:srgbClr val="EBECEF"/>
                </a:solidFill>
                <a:latin typeface="Epilogue" pitchFamily="34" charset="0"/>
                <a:ea typeface="Epilogue" pitchFamily="34" charset="-122"/>
                <a:cs typeface="Epilogue" pitchFamily="34" charset="-120"/>
              </a:rPr>
              <a:t>Para este ejercicio, realizaremos los siguientes pasos:</a:t>
            </a:r>
            <a:endParaRPr lang="en-US" sz="1300" dirty="0"/>
          </a:p>
        </p:txBody>
      </p:sp>
      <p:sp>
        <p:nvSpPr>
          <p:cNvPr id="6" name="Shape 3"/>
          <p:cNvSpPr/>
          <p:nvPr/>
        </p:nvSpPr>
        <p:spPr>
          <a:xfrm>
            <a:off x="793790" y="3585448"/>
            <a:ext cx="680442" cy="1020723"/>
          </a:xfrm>
          <a:prstGeom prst="roundRect">
            <a:avLst>
              <a:gd name="adj" fmla="val 360022"/>
            </a:avLst>
          </a:prstGeom>
          <a:solidFill>
            <a:srgbClr val="283157"/>
          </a:solidFill>
          <a:ln w="7620">
            <a:solidFill>
              <a:srgbClr val="414A70"/>
            </a:solidFill>
            <a:prstDash val="solid"/>
          </a:ln>
        </p:spPr>
        <p:txBody>
          <a:bodyPr/>
          <a:lstStyle/>
          <a:p>
            <a:endParaRPr lang="es-EC"/>
          </a:p>
        </p:txBody>
      </p:sp>
      <p:sp>
        <p:nvSpPr>
          <p:cNvPr id="7" name="Text 4"/>
          <p:cNvSpPr/>
          <p:nvPr/>
        </p:nvSpPr>
        <p:spPr>
          <a:xfrm>
            <a:off x="1006435" y="3936325"/>
            <a:ext cx="255151" cy="318968"/>
          </a:xfrm>
          <a:prstGeom prst="rect">
            <a:avLst/>
          </a:prstGeom>
          <a:noFill/>
          <a:ln/>
        </p:spPr>
        <p:txBody>
          <a:bodyPr wrap="none" lIns="0" tIns="0" rIns="0" bIns="0" rtlCol="0" anchor="t"/>
          <a:lstStyle/>
          <a:p>
            <a:pPr marL="0" indent="0" algn="l">
              <a:lnSpc>
                <a:spcPts val="2000"/>
              </a:lnSpc>
              <a:buNone/>
            </a:pPr>
            <a:r>
              <a:rPr lang="en-US" sz="2000" dirty="0">
                <a:solidFill>
                  <a:srgbClr val="EBECEF"/>
                </a:solidFill>
                <a:latin typeface="Fraunces Medium" pitchFamily="34" charset="0"/>
                <a:ea typeface="Fraunces Medium" pitchFamily="34" charset="-122"/>
                <a:cs typeface="Fraunces Medium" pitchFamily="34" charset="-120"/>
              </a:rPr>
              <a:t>1</a:t>
            </a:r>
            <a:endParaRPr lang="en-US" sz="2000" dirty="0"/>
          </a:p>
        </p:txBody>
      </p:sp>
      <p:sp>
        <p:nvSpPr>
          <p:cNvPr id="8" name="Text 5"/>
          <p:cNvSpPr/>
          <p:nvPr/>
        </p:nvSpPr>
        <p:spPr>
          <a:xfrm>
            <a:off x="1644253" y="3755469"/>
            <a:ext cx="2227064" cy="265747"/>
          </a:xfrm>
          <a:prstGeom prst="rect">
            <a:avLst/>
          </a:prstGeom>
          <a:noFill/>
          <a:ln/>
        </p:spPr>
        <p:txBody>
          <a:bodyPr wrap="none" lIns="0" tIns="0" rIns="0" bIns="0" rtlCol="0" anchor="t"/>
          <a:lstStyle/>
          <a:p>
            <a:pPr marL="0" indent="0" algn="l">
              <a:lnSpc>
                <a:spcPts val="2050"/>
              </a:lnSpc>
              <a:buNone/>
            </a:pPr>
            <a:r>
              <a:rPr lang="en-US" sz="1650" dirty="0">
                <a:solidFill>
                  <a:srgbClr val="EBECEF"/>
                </a:solidFill>
                <a:latin typeface="Fraunces Medium" pitchFamily="34" charset="0"/>
                <a:ea typeface="Fraunces Medium" pitchFamily="34" charset="-122"/>
                <a:cs typeface="Fraunces Medium" pitchFamily="34" charset="-120"/>
              </a:rPr>
              <a:t>Seleccionar Empresas</a:t>
            </a:r>
            <a:endParaRPr lang="en-US" sz="1650" dirty="0"/>
          </a:p>
        </p:txBody>
      </p:sp>
      <p:sp>
        <p:nvSpPr>
          <p:cNvPr id="9" name="Text 6"/>
          <p:cNvSpPr/>
          <p:nvPr/>
        </p:nvSpPr>
        <p:spPr>
          <a:xfrm>
            <a:off x="1644253" y="4123253"/>
            <a:ext cx="6705957" cy="272177"/>
          </a:xfrm>
          <a:prstGeom prst="rect">
            <a:avLst/>
          </a:prstGeom>
          <a:noFill/>
          <a:ln/>
        </p:spPr>
        <p:txBody>
          <a:bodyPr wrap="none" lIns="0" tIns="0" rIns="0" bIns="0" rtlCol="0" anchor="t"/>
          <a:lstStyle/>
          <a:p>
            <a:pPr marL="0" indent="0" algn="l">
              <a:lnSpc>
                <a:spcPts val="2100"/>
              </a:lnSpc>
              <a:buNone/>
            </a:pPr>
            <a:r>
              <a:rPr lang="en-US" sz="1300" dirty="0">
                <a:solidFill>
                  <a:srgbClr val="EBECEF"/>
                </a:solidFill>
                <a:latin typeface="Epilogue" pitchFamily="34" charset="0"/>
                <a:ea typeface="Epilogue" pitchFamily="34" charset="-122"/>
                <a:cs typeface="Epilogue" pitchFamily="34" charset="-120"/>
              </a:rPr>
              <a:t>Escoger 3 empresas del archivo "Precios de cierre nacional renta variable.xlsx".</a:t>
            </a:r>
            <a:endParaRPr lang="en-US" sz="1300" dirty="0"/>
          </a:p>
        </p:txBody>
      </p:sp>
      <p:sp>
        <p:nvSpPr>
          <p:cNvPr id="10" name="Shape 7"/>
          <p:cNvSpPr/>
          <p:nvPr/>
        </p:nvSpPr>
        <p:spPr>
          <a:xfrm>
            <a:off x="793790" y="4776192"/>
            <a:ext cx="680442" cy="1252180"/>
          </a:xfrm>
          <a:prstGeom prst="roundRect">
            <a:avLst>
              <a:gd name="adj" fmla="val 360022"/>
            </a:avLst>
          </a:prstGeom>
          <a:solidFill>
            <a:srgbClr val="283157"/>
          </a:solidFill>
          <a:ln w="7620">
            <a:solidFill>
              <a:srgbClr val="414A70"/>
            </a:solidFill>
            <a:prstDash val="solid"/>
          </a:ln>
        </p:spPr>
        <p:txBody>
          <a:bodyPr/>
          <a:lstStyle/>
          <a:p>
            <a:endParaRPr lang="es-EC"/>
          </a:p>
        </p:txBody>
      </p:sp>
      <p:sp>
        <p:nvSpPr>
          <p:cNvPr id="11" name="Text 8"/>
          <p:cNvSpPr/>
          <p:nvPr/>
        </p:nvSpPr>
        <p:spPr>
          <a:xfrm>
            <a:off x="1006435" y="5242798"/>
            <a:ext cx="255151" cy="318968"/>
          </a:xfrm>
          <a:prstGeom prst="rect">
            <a:avLst/>
          </a:prstGeom>
          <a:noFill/>
          <a:ln/>
        </p:spPr>
        <p:txBody>
          <a:bodyPr wrap="none" lIns="0" tIns="0" rIns="0" bIns="0" rtlCol="0" anchor="t"/>
          <a:lstStyle/>
          <a:p>
            <a:pPr marL="0" indent="0" algn="l">
              <a:lnSpc>
                <a:spcPts val="2000"/>
              </a:lnSpc>
              <a:buNone/>
            </a:pPr>
            <a:r>
              <a:rPr lang="en-US" sz="2000" dirty="0">
                <a:solidFill>
                  <a:srgbClr val="EBECEF"/>
                </a:solidFill>
                <a:latin typeface="Fraunces Medium" pitchFamily="34" charset="0"/>
                <a:ea typeface="Fraunces Medium" pitchFamily="34" charset="-122"/>
                <a:cs typeface="Fraunces Medium" pitchFamily="34" charset="-120"/>
              </a:rPr>
              <a:t>2</a:t>
            </a:r>
            <a:endParaRPr lang="en-US" sz="2000" dirty="0"/>
          </a:p>
        </p:txBody>
      </p:sp>
      <p:sp>
        <p:nvSpPr>
          <p:cNvPr id="12" name="Text 9"/>
          <p:cNvSpPr/>
          <p:nvPr/>
        </p:nvSpPr>
        <p:spPr>
          <a:xfrm>
            <a:off x="1644253" y="4946213"/>
            <a:ext cx="2403158" cy="265747"/>
          </a:xfrm>
          <a:prstGeom prst="rect">
            <a:avLst/>
          </a:prstGeom>
          <a:noFill/>
          <a:ln/>
        </p:spPr>
        <p:txBody>
          <a:bodyPr wrap="none" lIns="0" tIns="0" rIns="0" bIns="0" rtlCol="0" anchor="t"/>
          <a:lstStyle/>
          <a:p>
            <a:pPr marL="0" indent="0" algn="l">
              <a:lnSpc>
                <a:spcPts val="2050"/>
              </a:lnSpc>
              <a:buNone/>
            </a:pPr>
            <a:r>
              <a:rPr lang="en-US" sz="1650" dirty="0">
                <a:solidFill>
                  <a:srgbClr val="EBECEF"/>
                </a:solidFill>
                <a:latin typeface="Fraunces Medium" pitchFamily="34" charset="0"/>
                <a:ea typeface="Fraunces Medium" pitchFamily="34" charset="-122"/>
                <a:cs typeface="Fraunces Medium" pitchFamily="34" charset="-120"/>
              </a:rPr>
              <a:t>Calcular VaR Individual</a:t>
            </a:r>
            <a:endParaRPr lang="en-US" sz="1650" dirty="0"/>
          </a:p>
        </p:txBody>
      </p:sp>
      <p:sp>
        <p:nvSpPr>
          <p:cNvPr id="13" name="Text 10"/>
          <p:cNvSpPr/>
          <p:nvPr/>
        </p:nvSpPr>
        <p:spPr>
          <a:xfrm>
            <a:off x="1644253" y="5313998"/>
            <a:ext cx="6705957" cy="544354"/>
          </a:xfrm>
          <a:prstGeom prst="rect">
            <a:avLst/>
          </a:prstGeom>
          <a:noFill/>
          <a:ln/>
        </p:spPr>
        <p:txBody>
          <a:bodyPr wrap="square" lIns="0" tIns="0" rIns="0" bIns="0" rtlCol="0" anchor="t"/>
          <a:lstStyle/>
          <a:p>
            <a:pPr marL="0" indent="0" algn="l">
              <a:lnSpc>
                <a:spcPts val="2100"/>
              </a:lnSpc>
              <a:buNone/>
            </a:pPr>
            <a:r>
              <a:rPr lang="en-US" sz="1300" dirty="0">
                <a:solidFill>
                  <a:srgbClr val="EBECEF"/>
                </a:solidFill>
                <a:latin typeface="Epilogue" pitchFamily="34" charset="0"/>
                <a:ea typeface="Epilogue" pitchFamily="34" charset="-122"/>
                <a:cs typeface="Epilogue" pitchFamily="34" charset="-120"/>
              </a:rPr>
              <a:t>Calcular el VaR de cada una de las empresas por metodología paramétrica univariante.</a:t>
            </a:r>
            <a:endParaRPr lang="en-US" sz="1300" dirty="0"/>
          </a:p>
        </p:txBody>
      </p:sp>
      <p:sp>
        <p:nvSpPr>
          <p:cNvPr id="14" name="Shape 11"/>
          <p:cNvSpPr/>
          <p:nvPr/>
        </p:nvSpPr>
        <p:spPr>
          <a:xfrm>
            <a:off x="793790" y="6198394"/>
            <a:ext cx="680442" cy="1252180"/>
          </a:xfrm>
          <a:prstGeom prst="roundRect">
            <a:avLst>
              <a:gd name="adj" fmla="val 360022"/>
            </a:avLst>
          </a:prstGeom>
          <a:solidFill>
            <a:srgbClr val="283157"/>
          </a:solidFill>
          <a:ln w="7620">
            <a:solidFill>
              <a:srgbClr val="414A70"/>
            </a:solidFill>
            <a:prstDash val="solid"/>
          </a:ln>
        </p:spPr>
        <p:txBody>
          <a:bodyPr/>
          <a:lstStyle/>
          <a:p>
            <a:endParaRPr lang="es-EC"/>
          </a:p>
        </p:txBody>
      </p:sp>
      <p:sp>
        <p:nvSpPr>
          <p:cNvPr id="15" name="Text 12"/>
          <p:cNvSpPr/>
          <p:nvPr/>
        </p:nvSpPr>
        <p:spPr>
          <a:xfrm>
            <a:off x="1006435" y="6665000"/>
            <a:ext cx="255151" cy="318968"/>
          </a:xfrm>
          <a:prstGeom prst="rect">
            <a:avLst/>
          </a:prstGeom>
          <a:noFill/>
          <a:ln/>
        </p:spPr>
        <p:txBody>
          <a:bodyPr wrap="none" lIns="0" tIns="0" rIns="0" bIns="0" rtlCol="0" anchor="t"/>
          <a:lstStyle/>
          <a:p>
            <a:pPr marL="0" indent="0" algn="l">
              <a:lnSpc>
                <a:spcPts val="2000"/>
              </a:lnSpc>
              <a:buNone/>
            </a:pPr>
            <a:r>
              <a:rPr lang="en-US" sz="2000" dirty="0">
                <a:solidFill>
                  <a:srgbClr val="EBECEF"/>
                </a:solidFill>
                <a:latin typeface="Fraunces Medium" pitchFamily="34" charset="0"/>
                <a:ea typeface="Fraunces Medium" pitchFamily="34" charset="-122"/>
                <a:cs typeface="Fraunces Medium" pitchFamily="34" charset="-120"/>
              </a:rPr>
              <a:t>3</a:t>
            </a:r>
            <a:endParaRPr lang="en-US" sz="2000" dirty="0"/>
          </a:p>
        </p:txBody>
      </p:sp>
      <p:sp>
        <p:nvSpPr>
          <p:cNvPr id="16" name="Text 13"/>
          <p:cNvSpPr/>
          <p:nvPr/>
        </p:nvSpPr>
        <p:spPr>
          <a:xfrm>
            <a:off x="1644253" y="6368415"/>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BECEF"/>
                </a:solidFill>
                <a:latin typeface="Fraunces Medium" pitchFamily="34" charset="0"/>
                <a:ea typeface="Fraunces Medium" pitchFamily="34" charset="-122"/>
                <a:cs typeface="Fraunces Medium" pitchFamily="34" charset="-120"/>
              </a:rPr>
              <a:t>Obtener VaR Global</a:t>
            </a:r>
            <a:endParaRPr lang="en-US" sz="1650" dirty="0"/>
          </a:p>
        </p:txBody>
      </p:sp>
      <p:sp>
        <p:nvSpPr>
          <p:cNvPr id="17" name="Text 14"/>
          <p:cNvSpPr/>
          <p:nvPr/>
        </p:nvSpPr>
        <p:spPr>
          <a:xfrm>
            <a:off x="1644253" y="6736199"/>
            <a:ext cx="6705957" cy="544354"/>
          </a:xfrm>
          <a:prstGeom prst="rect">
            <a:avLst/>
          </a:prstGeom>
          <a:noFill/>
          <a:ln/>
        </p:spPr>
        <p:txBody>
          <a:bodyPr wrap="square" lIns="0" tIns="0" rIns="0" bIns="0" rtlCol="0" anchor="t"/>
          <a:lstStyle/>
          <a:p>
            <a:pPr marL="0" indent="0" algn="l">
              <a:lnSpc>
                <a:spcPts val="2100"/>
              </a:lnSpc>
              <a:buNone/>
            </a:pPr>
            <a:r>
              <a:rPr lang="en-US" sz="1300" dirty="0">
                <a:solidFill>
                  <a:srgbClr val="EBECEF"/>
                </a:solidFill>
                <a:latin typeface="Epilogue" pitchFamily="34" charset="0"/>
                <a:ea typeface="Epilogue" pitchFamily="34" charset="-122"/>
                <a:cs typeface="Epilogue" pitchFamily="34" charset="-120"/>
              </a:rPr>
              <a:t>Calcular el VaR global del portafolio, asumiendo una inversión equitativa (1/3 parte del monto total en cada empresa).</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03064"/>
            <a:ext cx="7556421" cy="1275874"/>
          </a:xfrm>
          <a:prstGeom prst="rect">
            <a:avLst/>
          </a:prstGeom>
          <a:noFill/>
          <a:ln/>
        </p:spPr>
        <p:txBody>
          <a:bodyPr wrap="square" lIns="0" tIns="0" rIns="0" bIns="0" rtlCol="0" anchor="t"/>
          <a:lstStyle/>
          <a:p>
            <a:pPr marL="0" indent="0" algn="l">
              <a:lnSpc>
                <a:spcPts val="5000"/>
              </a:lnSpc>
              <a:buNone/>
            </a:pPr>
            <a:r>
              <a:rPr lang="en-US" sz="4000" dirty="0">
                <a:solidFill>
                  <a:srgbClr val="FFFFFF"/>
                </a:solidFill>
                <a:latin typeface="Fraunces Medium" pitchFamily="34" charset="0"/>
                <a:ea typeface="Fraunces Medium" pitchFamily="34" charset="-122"/>
                <a:cs typeface="Fraunces Medium" pitchFamily="34" charset="-120"/>
              </a:rPr>
              <a:t>Discusión: Impacto de la Correlación</a:t>
            </a:r>
            <a:endParaRPr lang="en-US" sz="4000" dirty="0"/>
          </a:p>
        </p:txBody>
      </p:sp>
      <p:sp>
        <p:nvSpPr>
          <p:cNvPr id="4" name="Text 1"/>
          <p:cNvSpPr/>
          <p:nvPr/>
        </p:nvSpPr>
        <p:spPr>
          <a:xfrm>
            <a:off x="793790" y="2060496"/>
            <a:ext cx="7556421" cy="1530906"/>
          </a:xfrm>
          <a:prstGeom prst="rect">
            <a:avLst/>
          </a:prstGeom>
          <a:noFill/>
          <a:ln/>
        </p:spPr>
        <p:txBody>
          <a:bodyPr wrap="square" lIns="0" tIns="0" rIns="0" bIns="0" rtlCol="0" anchor="t"/>
          <a:lstStyle/>
          <a:p>
            <a:pPr marL="0" indent="0" algn="l">
              <a:lnSpc>
                <a:spcPts val="4000"/>
              </a:lnSpc>
              <a:buNone/>
            </a:pPr>
            <a:r>
              <a:rPr lang="en-US" sz="3200" dirty="0">
                <a:solidFill>
                  <a:srgbClr val="FFFFFF"/>
                </a:solidFill>
                <a:latin typeface="Fraunces Medium" pitchFamily="34" charset="0"/>
                <a:ea typeface="Fraunces Medium" pitchFamily="34" charset="-122"/>
                <a:cs typeface="Fraunces Medium" pitchFamily="34" charset="-120"/>
              </a:rPr>
              <a:t>¿Qué pasa si hay relación entre empresas en la muestra que estoy tomando?</a:t>
            </a:r>
            <a:endParaRPr lang="en-US" sz="3200" dirty="0"/>
          </a:p>
        </p:txBody>
      </p:sp>
      <p:sp>
        <p:nvSpPr>
          <p:cNvPr id="5" name="Text 2"/>
          <p:cNvSpPr/>
          <p:nvPr/>
        </p:nvSpPr>
        <p:spPr>
          <a:xfrm>
            <a:off x="1099899" y="4127063"/>
            <a:ext cx="7250311" cy="1306830"/>
          </a:xfrm>
          <a:prstGeom prst="rect">
            <a:avLst/>
          </a:prstGeom>
          <a:noFill/>
          <a:ln/>
        </p:spPr>
        <p:txBody>
          <a:bodyPr wrap="square" lIns="0" tIns="0" rIns="0" bIns="0" rtlCol="0" anchor="t"/>
          <a:lstStyle/>
          <a:p>
            <a:pPr marL="0" indent="0" algn="l">
              <a:lnSpc>
                <a:spcPts val="2550"/>
              </a:lnSpc>
              <a:buNone/>
            </a:pPr>
            <a:r>
              <a:rPr lang="en-US" sz="1600" dirty="0">
                <a:solidFill>
                  <a:srgbClr val="EBECEF"/>
                </a:solidFill>
                <a:latin typeface="Epilogue" pitchFamily="34" charset="0"/>
                <a:ea typeface="Epilogue" pitchFamily="34" charset="-122"/>
                <a:cs typeface="Epilogue" pitchFamily="34" charset="-120"/>
              </a:rPr>
              <a:t>La correlación entre los activos de un portafolio es un factor crítico que el VaR univariante no captura adecuadamente. Ignorar estas relaciones puede llevar a una subestimación o sobreestimación del riesgo real del portafolio.</a:t>
            </a:r>
            <a:endParaRPr lang="en-US" sz="1600" dirty="0"/>
          </a:p>
        </p:txBody>
      </p:sp>
      <p:sp>
        <p:nvSpPr>
          <p:cNvPr id="6" name="Shape 3"/>
          <p:cNvSpPr/>
          <p:nvPr/>
        </p:nvSpPr>
        <p:spPr>
          <a:xfrm>
            <a:off x="793790" y="3897511"/>
            <a:ext cx="22860" cy="1765935"/>
          </a:xfrm>
          <a:prstGeom prst="rect">
            <a:avLst/>
          </a:prstGeom>
          <a:solidFill>
            <a:srgbClr val="8C98CA"/>
          </a:solidFill>
          <a:ln/>
        </p:spPr>
        <p:txBody>
          <a:bodyPr/>
          <a:lstStyle/>
          <a:p>
            <a:endParaRPr lang="es-EC"/>
          </a:p>
        </p:txBody>
      </p:sp>
      <p:sp>
        <p:nvSpPr>
          <p:cNvPr id="7" name="Text 4"/>
          <p:cNvSpPr/>
          <p:nvPr/>
        </p:nvSpPr>
        <p:spPr>
          <a:xfrm>
            <a:off x="793790" y="5892998"/>
            <a:ext cx="7556421" cy="1633538"/>
          </a:xfrm>
          <a:prstGeom prst="rect">
            <a:avLst/>
          </a:prstGeom>
          <a:noFill/>
          <a:ln/>
        </p:spPr>
        <p:txBody>
          <a:bodyPr wrap="square" lIns="0" tIns="0" rIns="0" bIns="0" rtlCol="0" anchor="t"/>
          <a:lstStyle/>
          <a:p>
            <a:pPr marL="0" indent="0" algn="l">
              <a:lnSpc>
                <a:spcPts val="2550"/>
              </a:lnSpc>
              <a:buNone/>
            </a:pPr>
            <a:r>
              <a:rPr lang="en-US" sz="1600" dirty="0">
                <a:solidFill>
                  <a:srgbClr val="EBECEF"/>
                </a:solidFill>
                <a:latin typeface="Epilogue" pitchFamily="34" charset="0"/>
                <a:ea typeface="Epilogue" pitchFamily="34" charset="-122"/>
                <a:cs typeface="Epilogue" pitchFamily="34" charset="-120"/>
              </a:rPr>
              <a:t>Cuando los activos se mueven juntos (correlación positiva), los beneficios de la diversificación se reducen. Si se mueven en direcciones opuestas (correlación negativa), la diversificación es más efectiva para mitigar el riesgo. Por ello, es fundamental considerar la covarianza para obtener una medida más precisa del riesgo del portafolio.</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7702" y="524589"/>
            <a:ext cx="9409867" cy="536496"/>
          </a:xfrm>
          <a:prstGeom prst="rect">
            <a:avLst/>
          </a:prstGeom>
          <a:noFill/>
          <a:ln/>
        </p:spPr>
        <p:txBody>
          <a:bodyPr wrap="none" lIns="0" tIns="0" rIns="0" bIns="0" rtlCol="0" anchor="t"/>
          <a:lstStyle/>
          <a:p>
            <a:pPr marL="0" indent="0" algn="l">
              <a:lnSpc>
                <a:spcPts val="4200"/>
              </a:lnSpc>
              <a:buNone/>
            </a:pPr>
            <a:r>
              <a:rPr lang="en-US" sz="3350" dirty="0">
                <a:solidFill>
                  <a:srgbClr val="FFFFFF"/>
                </a:solidFill>
                <a:latin typeface="Fraunces Medium" pitchFamily="34" charset="0"/>
                <a:ea typeface="Fraunces Medium" pitchFamily="34" charset="-122"/>
                <a:cs typeface="Fraunces Medium" pitchFamily="34" charset="-120"/>
              </a:rPr>
              <a:t>VaR Paramétrico: Incorporando la Covarianza</a:t>
            </a:r>
            <a:endParaRPr lang="en-US" sz="3350" dirty="0"/>
          </a:p>
        </p:txBody>
      </p:sp>
      <p:sp>
        <p:nvSpPr>
          <p:cNvPr id="3" name="Text 1"/>
          <p:cNvSpPr/>
          <p:nvPr/>
        </p:nvSpPr>
        <p:spPr>
          <a:xfrm>
            <a:off x="667702" y="1404461"/>
            <a:ext cx="13294995" cy="549354"/>
          </a:xfrm>
          <a:prstGeom prst="rect">
            <a:avLst/>
          </a:prstGeom>
          <a:noFill/>
          <a:ln/>
        </p:spPr>
        <p:txBody>
          <a:bodyPr wrap="square" lIns="0" tIns="0" rIns="0" bIns="0" rtlCol="0" anchor="t"/>
          <a:lstStyle/>
          <a:p>
            <a:pPr marL="0" indent="0" algn="l">
              <a:lnSpc>
                <a:spcPts val="2150"/>
              </a:lnSpc>
              <a:buNone/>
            </a:pPr>
            <a:r>
              <a:rPr lang="en-US" sz="1350" dirty="0">
                <a:solidFill>
                  <a:srgbClr val="EBECEF"/>
                </a:solidFill>
                <a:latin typeface="Epilogue" pitchFamily="34" charset="0"/>
                <a:ea typeface="Epilogue" pitchFamily="34" charset="-122"/>
                <a:cs typeface="Epilogue" pitchFamily="34" charset="-120"/>
              </a:rPr>
              <a:t>Para una estimación más precisa del riesgo en un portafolio diversificado, es fundamental tener en cuenta la relación entre los activos. El VaR paramétrico con covarianza permite capturar estas interdependencias.</a:t>
            </a:r>
            <a:endParaRPr lang="en-US" sz="1350" dirty="0"/>
          </a:p>
        </p:txBody>
      </p:sp>
      <p:sp>
        <p:nvSpPr>
          <p:cNvPr id="4" name="Shape 2"/>
          <p:cNvSpPr/>
          <p:nvPr/>
        </p:nvSpPr>
        <p:spPr>
          <a:xfrm>
            <a:off x="667702" y="2146935"/>
            <a:ext cx="6561653" cy="5656183"/>
          </a:xfrm>
          <a:prstGeom prst="roundRect">
            <a:avLst>
              <a:gd name="adj" fmla="val 1940"/>
            </a:avLst>
          </a:prstGeom>
          <a:solidFill>
            <a:srgbClr val="080E26"/>
          </a:solidFill>
          <a:ln w="22860">
            <a:solidFill>
              <a:srgbClr val="414A70"/>
            </a:solidFill>
            <a:prstDash val="solid"/>
          </a:ln>
        </p:spPr>
        <p:txBody>
          <a:bodyPr/>
          <a:lstStyle/>
          <a:p>
            <a:endParaRPr lang="es-EC"/>
          </a:p>
        </p:txBody>
      </p:sp>
      <p:sp>
        <p:nvSpPr>
          <p:cNvPr id="5" name="Shape 3"/>
          <p:cNvSpPr/>
          <p:nvPr/>
        </p:nvSpPr>
        <p:spPr>
          <a:xfrm>
            <a:off x="644843" y="2146935"/>
            <a:ext cx="91440" cy="5656183"/>
          </a:xfrm>
          <a:prstGeom prst="roundRect">
            <a:avLst>
              <a:gd name="adj" fmla="val 78870"/>
            </a:avLst>
          </a:prstGeom>
          <a:solidFill>
            <a:srgbClr val="8C98CA"/>
          </a:solidFill>
          <a:ln/>
        </p:spPr>
        <p:txBody>
          <a:bodyPr/>
          <a:lstStyle/>
          <a:p>
            <a:endParaRPr lang="es-EC"/>
          </a:p>
        </p:txBody>
      </p:sp>
      <p:sp>
        <p:nvSpPr>
          <p:cNvPr id="6" name="Text 4"/>
          <p:cNvSpPr/>
          <p:nvPr/>
        </p:nvSpPr>
        <p:spPr>
          <a:xfrm>
            <a:off x="930831" y="2341483"/>
            <a:ext cx="3102054" cy="268248"/>
          </a:xfrm>
          <a:prstGeom prst="rect">
            <a:avLst/>
          </a:prstGeom>
          <a:noFill/>
          <a:ln/>
        </p:spPr>
        <p:txBody>
          <a:bodyPr wrap="none" lIns="0" tIns="0" rIns="0" bIns="0" rtlCol="0" anchor="t"/>
          <a:lstStyle/>
          <a:p>
            <a:pPr marL="0" indent="0" algn="l">
              <a:lnSpc>
                <a:spcPts val="2100"/>
              </a:lnSpc>
              <a:buNone/>
            </a:pPr>
            <a:r>
              <a:rPr lang="en-US" sz="1650" dirty="0">
                <a:solidFill>
                  <a:srgbClr val="EBECEF"/>
                </a:solidFill>
                <a:latin typeface="Fraunces Medium" pitchFamily="34" charset="0"/>
                <a:ea typeface="Fraunces Medium" pitchFamily="34" charset="-122"/>
                <a:cs typeface="Fraunces Medium" pitchFamily="34" charset="-120"/>
              </a:rPr>
              <a:t>VaR Calculado con Covarianza</a:t>
            </a:r>
            <a:endParaRPr lang="en-US" sz="1650" dirty="0"/>
          </a:p>
        </p:txBody>
      </p:sp>
      <p:sp>
        <p:nvSpPr>
          <p:cNvPr id="7" name="Text 5"/>
          <p:cNvSpPr/>
          <p:nvPr/>
        </p:nvSpPr>
        <p:spPr>
          <a:xfrm>
            <a:off x="930831" y="2712720"/>
            <a:ext cx="6103977" cy="824032"/>
          </a:xfrm>
          <a:prstGeom prst="rect">
            <a:avLst/>
          </a:prstGeom>
          <a:noFill/>
          <a:ln/>
        </p:spPr>
        <p:txBody>
          <a:bodyPr wrap="square" lIns="0" tIns="0" rIns="0" bIns="0" rtlCol="0" anchor="t"/>
          <a:lstStyle/>
          <a:p>
            <a:pPr marL="0" indent="0" algn="l">
              <a:lnSpc>
                <a:spcPts val="2150"/>
              </a:lnSpc>
              <a:buNone/>
            </a:pPr>
            <a:r>
              <a:rPr lang="en-US" sz="1350" dirty="0">
                <a:solidFill>
                  <a:srgbClr val="EBECEF"/>
                </a:solidFill>
                <a:latin typeface="Epilogue" pitchFamily="34" charset="0"/>
                <a:ea typeface="Epilogue" pitchFamily="34" charset="-122"/>
                <a:cs typeface="Epilogue" pitchFamily="34" charset="-120"/>
              </a:rPr>
              <a:t>Este enfoque calcula el VaR a partir de la matriz de covarianzas de los retornos de los activos y los pesos asignados a cada uno dentro del portafolio.</a:t>
            </a:r>
            <a:endParaRPr lang="en-US" sz="1350" dirty="0"/>
          </a:p>
        </p:txBody>
      </p:sp>
      <p:pic>
        <p:nvPicPr>
          <p:cNvPr id="8" name="Image 0" descr="preencoded.png"/>
          <p:cNvPicPr>
            <a:picLocks noChangeAspect="1"/>
          </p:cNvPicPr>
          <p:nvPr/>
        </p:nvPicPr>
        <p:blipFill>
          <a:blip r:embed="rId3"/>
          <a:stretch>
            <a:fillRect/>
          </a:stretch>
        </p:blipFill>
        <p:spPr>
          <a:xfrm>
            <a:off x="930831" y="3729871"/>
            <a:ext cx="1985367" cy="733901"/>
          </a:xfrm>
          <a:prstGeom prst="rect">
            <a:avLst/>
          </a:prstGeom>
        </p:spPr>
      </p:pic>
      <p:sp>
        <p:nvSpPr>
          <p:cNvPr id="9" name="Text 6"/>
          <p:cNvSpPr/>
          <p:nvPr/>
        </p:nvSpPr>
        <p:spPr>
          <a:xfrm>
            <a:off x="930831" y="4656892"/>
            <a:ext cx="6103977" cy="274677"/>
          </a:xfrm>
          <a:prstGeom prst="rect">
            <a:avLst/>
          </a:prstGeom>
          <a:noFill/>
          <a:ln/>
        </p:spPr>
        <p:txBody>
          <a:bodyPr wrap="none" lIns="0" tIns="0" rIns="0" bIns="0" rtlCol="0" anchor="t"/>
          <a:lstStyle/>
          <a:p>
            <a:pPr marL="0" indent="0" algn="l">
              <a:lnSpc>
                <a:spcPts val="2150"/>
              </a:lnSpc>
              <a:buNone/>
            </a:pPr>
            <a:r>
              <a:rPr lang="en-US" sz="1350" i="1" dirty="0">
                <a:solidFill>
                  <a:srgbClr val="EBECEF"/>
                </a:solidFill>
                <a:latin typeface="Epilogue" pitchFamily="34" charset="0"/>
                <a:ea typeface="Epilogue" pitchFamily="34" charset="-122"/>
                <a:cs typeface="Epilogue" pitchFamily="34" charset="-120"/>
              </a:rPr>
              <a:t>Donde:</a:t>
            </a:r>
            <a:endParaRPr lang="en-US" sz="1350" dirty="0"/>
          </a:p>
        </p:txBody>
      </p:sp>
      <p:sp>
        <p:nvSpPr>
          <p:cNvPr id="10" name="Text 7"/>
          <p:cNvSpPr/>
          <p:nvPr/>
        </p:nvSpPr>
        <p:spPr>
          <a:xfrm>
            <a:off x="930831" y="5034558"/>
            <a:ext cx="6103977" cy="274677"/>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EBECEF"/>
                </a:solidFill>
                <a:latin typeface="Epilogue" pitchFamily="34" charset="0"/>
                <a:ea typeface="Epilogue" pitchFamily="34" charset="-122"/>
                <a:cs typeface="Epilogue" pitchFamily="34" charset="-120"/>
              </a:rPr>
              <a:t>VaR:</a:t>
            </a:r>
            <a:r>
              <a:rPr lang="en-US" sz="1350" dirty="0">
                <a:solidFill>
                  <a:srgbClr val="EBECEF"/>
                </a:solidFill>
                <a:latin typeface="Epilogue" pitchFamily="34" charset="0"/>
                <a:ea typeface="Epilogue" pitchFamily="34" charset="-122"/>
                <a:cs typeface="Epilogue" pitchFamily="34" charset="-120"/>
              </a:rPr>
              <a:t> Es el valor en riesgo a encontrar del portafolio.</a:t>
            </a:r>
            <a:endParaRPr lang="en-US" sz="1350" dirty="0"/>
          </a:p>
        </p:txBody>
      </p:sp>
      <p:sp>
        <p:nvSpPr>
          <p:cNvPr id="11" name="Text 8"/>
          <p:cNvSpPr/>
          <p:nvPr/>
        </p:nvSpPr>
        <p:spPr>
          <a:xfrm>
            <a:off x="930831" y="5369243"/>
            <a:ext cx="6103977" cy="274677"/>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EBECEF"/>
                </a:solidFill>
                <a:latin typeface="Epilogue" pitchFamily="34" charset="0"/>
                <a:ea typeface="Epilogue" pitchFamily="34" charset="-122"/>
                <a:cs typeface="Epilogue" pitchFamily="34" charset="-120"/>
              </a:rPr>
              <a:t>W:</a:t>
            </a:r>
            <a:r>
              <a:rPr lang="en-US" sz="1350" dirty="0">
                <a:solidFill>
                  <a:srgbClr val="EBECEF"/>
                </a:solidFill>
                <a:latin typeface="Epilogue" pitchFamily="34" charset="0"/>
                <a:ea typeface="Epilogue" pitchFamily="34" charset="-122"/>
                <a:cs typeface="Epilogue" pitchFamily="34" charset="-120"/>
              </a:rPr>
              <a:t> Matriz de pesos de cada activo.</a:t>
            </a:r>
            <a:endParaRPr lang="en-US" sz="1350" dirty="0"/>
          </a:p>
        </p:txBody>
      </p:sp>
      <p:sp>
        <p:nvSpPr>
          <p:cNvPr id="12" name="Text 9"/>
          <p:cNvSpPr/>
          <p:nvPr/>
        </p:nvSpPr>
        <p:spPr>
          <a:xfrm>
            <a:off x="930831" y="5703927"/>
            <a:ext cx="6103977" cy="274677"/>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EBECEF"/>
                </a:solidFill>
                <a:latin typeface="Epilogue" pitchFamily="34" charset="0"/>
                <a:ea typeface="Epilogue" pitchFamily="34" charset="-122"/>
                <a:cs typeface="Epilogue" pitchFamily="34" charset="-120"/>
              </a:rPr>
              <a:t>Ω:</a:t>
            </a:r>
            <a:r>
              <a:rPr lang="en-US" sz="1350" dirty="0">
                <a:solidFill>
                  <a:srgbClr val="EBECEF"/>
                </a:solidFill>
                <a:latin typeface="Epilogue" pitchFamily="34" charset="0"/>
                <a:ea typeface="Epilogue" pitchFamily="34" charset="-122"/>
                <a:cs typeface="Epilogue" pitchFamily="34" charset="-120"/>
              </a:rPr>
              <a:t> Matriz de covarianzas de los retornos.</a:t>
            </a:r>
            <a:endParaRPr lang="en-US" sz="1350" dirty="0"/>
          </a:p>
        </p:txBody>
      </p:sp>
      <p:sp>
        <p:nvSpPr>
          <p:cNvPr id="13" name="Shape 10"/>
          <p:cNvSpPr/>
          <p:nvPr/>
        </p:nvSpPr>
        <p:spPr>
          <a:xfrm>
            <a:off x="7401044" y="2146935"/>
            <a:ext cx="6561653" cy="5656183"/>
          </a:xfrm>
          <a:prstGeom prst="roundRect">
            <a:avLst>
              <a:gd name="adj" fmla="val 1940"/>
            </a:avLst>
          </a:prstGeom>
          <a:solidFill>
            <a:srgbClr val="080E26"/>
          </a:solidFill>
          <a:ln w="22860">
            <a:solidFill>
              <a:srgbClr val="414A70"/>
            </a:solidFill>
            <a:prstDash val="solid"/>
          </a:ln>
        </p:spPr>
        <p:txBody>
          <a:bodyPr/>
          <a:lstStyle/>
          <a:p>
            <a:endParaRPr lang="es-EC"/>
          </a:p>
        </p:txBody>
      </p:sp>
      <p:sp>
        <p:nvSpPr>
          <p:cNvPr id="14" name="Shape 11"/>
          <p:cNvSpPr/>
          <p:nvPr/>
        </p:nvSpPr>
        <p:spPr>
          <a:xfrm>
            <a:off x="7378184" y="2146935"/>
            <a:ext cx="91440" cy="5656183"/>
          </a:xfrm>
          <a:prstGeom prst="roundRect">
            <a:avLst>
              <a:gd name="adj" fmla="val 78870"/>
            </a:avLst>
          </a:prstGeom>
          <a:solidFill>
            <a:srgbClr val="8C98CA"/>
          </a:solidFill>
          <a:ln/>
        </p:spPr>
        <p:txBody>
          <a:bodyPr/>
          <a:lstStyle/>
          <a:p>
            <a:endParaRPr lang="es-EC"/>
          </a:p>
        </p:txBody>
      </p:sp>
      <p:sp>
        <p:nvSpPr>
          <p:cNvPr id="15" name="Text 12"/>
          <p:cNvSpPr/>
          <p:nvPr/>
        </p:nvSpPr>
        <p:spPr>
          <a:xfrm>
            <a:off x="7664172" y="2341483"/>
            <a:ext cx="2445187" cy="268248"/>
          </a:xfrm>
          <a:prstGeom prst="rect">
            <a:avLst/>
          </a:prstGeom>
          <a:noFill/>
          <a:ln/>
        </p:spPr>
        <p:txBody>
          <a:bodyPr wrap="none" lIns="0" tIns="0" rIns="0" bIns="0" rtlCol="0" anchor="t"/>
          <a:lstStyle/>
          <a:p>
            <a:pPr marL="0" indent="0" algn="l">
              <a:lnSpc>
                <a:spcPts val="2100"/>
              </a:lnSpc>
              <a:buNone/>
            </a:pPr>
            <a:r>
              <a:rPr lang="en-US" sz="1650" dirty="0">
                <a:solidFill>
                  <a:srgbClr val="EBECEF"/>
                </a:solidFill>
                <a:latin typeface="Fraunces Medium" pitchFamily="34" charset="0"/>
                <a:ea typeface="Fraunces Medium" pitchFamily="34" charset="-122"/>
                <a:cs typeface="Fraunces Medium" pitchFamily="34" charset="-120"/>
              </a:rPr>
              <a:t>Ventajas de este Método</a:t>
            </a:r>
            <a:endParaRPr lang="en-US" sz="1650" dirty="0"/>
          </a:p>
        </p:txBody>
      </p:sp>
      <p:sp>
        <p:nvSpPr>
          <p:cNvPr id="16" name="Text 13"/>
          <p:cNvSpPr/>
          <p:nvPr/>
        </p:nvSpPr>
        <p:spPr>
          <a:xfrm>
            <a:off x="7664172" y="2712720"/>
            <a:ext cx="6103977" cy="27467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EBECEF"/>
                </a:solidFill>
                <a:latin typeface="Epilogue" pitchFamily="34" charset="0"/>
                <a:ea typeface="Epilogue" pitchFamily="34" charset="-122"/>
                <a:cs typeface="Epilogue" pitchFamily="34" charset="-120"/>
              </a:rPr>
              <a:t>Proporciona una medida más realista del riesgo del portafolio.</a:t>
            </a:r>
            <a:endParaRPr lang="en-US" sz="1350" dirty="0"/>
          </a:p>
        </p:txBody>
      </p:sp>
      <p:sp>
        <p:nvSpPr>
          <p:cNvPr id="17" name="Text 14"/>
          <p:cNvSpPr/>
          <p:nvPr/>
        </p:nvSpPr>
        <p:spPr>
          <a:xfrm>
            <a:off x="7664172" y="3047405"/>
            <a:ext cx="6103977" cy="27467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EBECEF"/>
                </a:solidFill>
                <a:latin typeface="Epilogue" pitchFamily="34" charset="0"/>
                <a:ea typeface="Epilogue" pitchFamily="34" charset="-122"/>
                <a:cs typeface="Epilogue" pitchFamily="34" charset="-120"/>
              </a:rPr>
              <a:t>Considera los efectos de diversificación.</a:t>
            </a:r>
            <a:endParaRPr lang="en-US" sz="1350" dirty="0"/>
          </a:p>
        </p:txBody>
      </p:sp>
      <p:sp>
        <p:nvSpPr>
          <p:cNvPr id="18" name="Text 15"/>
          <p:cNvSpPr/>
          <p:nvPr/>
        </p:nvSpPr>
        <p:spPr>
          <a:xfrm>
            <a:off x="7664172" y="3382089"/>
            <a:ext cx="6103977" cy="27467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EBECEF"/>
                </a:solidFill>
                <a:latin typeface="Epilogue" pitchFamily="34" charset="0"/>
                <a:ea typeface="Epilogue" pitchFamily="34" charset="-122"/>
                <a:cs typeface="Epilogue" pitchFamily="34" charset="-120"/>
              </a:rPr>
              <a:t>Es crucial para la optimización de portafolios.</a:t>
            </a:r>
            <a:endParaRPr lang="en-US" sz="1350" dirty="0"/>
          </a:p>
        </p:txBody>
      </p:sp>
      <p:pic>
        <p:nvPicPr>
          <p:cNvPr id="19" name="Image 1" descr="preencoded.png"/>
          <p:cNvPicPr>
            <a:picLocks noChangeAspect="1"/>
          </p:cNvPicPr>
          <p:nvPr/>
        </p:nvPicPr>
        <p:blipFill>
          <a:blip r:embed="rId4"/>
          <a:stretch>
            <a:fillRect/>
          </a:stretch>
        </p:blipFill>
        <p:spPr>
          <a:xfrm>
            <a:off x="7664172" y="3849886"/>
            <a:ext cx="5493544" cy="3758684"/>
          </a:xfrm>
          <a:prstGeom prst="rect">
            <a:avLst/>
          </a:prstGeom>
        </p:spPr>
      </p:pic>
      <p:pic>
        <p:nvPicPr>
          <p:cNvPr id="20" name="Picture 2" descr="Bolsa de Valores de Quito Sociedad Anónima | Capacitación">
            <a:extLst>
              <a:ext uri="{FF2B5EF4-FFF2-40B4-BE49-F238E27FC236}">
                <a16:creationId xmlns:a16="http://schemas.microsoft.com/office/drawing/2014/main" id="{075C6373-D470-DEF0-174D-46AF7E9FEA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3024" y="7497842"/>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224</TotalTime>
  <Words>1333</Words>
  <Application>Microsoft Office PowerPoint</Application>
  <PresentationFormat>Personalizado</PresentationFormat>
  <Paragraphs>125</Paragraphs>
  <Slides>17</Slides>
  <Notes>11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Cambria Math</vt:lpstr>
      <vt:lpstr>arial</vt:lpstr>
      <vt:lpstr>Fraunces Light</vt:lpstr>
      <vt:lpstr>TradeGothic</vt:lpstr>
      <vt:lpstr>Fraunces Medium</vt:lpstr>
      <vt:lpstr>Avenir Black</vt:lpstr>
      <vt:lpstr>Epilogue</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Sebastian Jacome</cp:lastModifiedBy>
  <cp:revision>8</cp:revision>
  <dcterms:created xsi:type="dcterms:W3CDTF">2025-11-26T02:47:01Z</dcterms:created>
  <dcterms:modified xsi:type="dcterms:W3CDTF">2025-12-01T17:43:52Z</dcterms:modified>
</cp:coreProperties>
</file>